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78" r:id="rId4"/>
    <p:sldId id="259" r:id="rId5"/>
    <p:sldId id="261" r:id="rId6"/>
    <p:sldId id="279" r:id="rId7"/>
    <p:sldId id="265" r:id="rId8"/>
    <p:sldId id="282" r:id="rId9"/>
    <p:sldId id="283" r:id="rId10"/>
    <p:sldId id="284" r:id="rId11"/>
    <p:sldId id="285" r:id="rId12"/>
    <p:sldId id="286" r:id="rId13"/>
    <p:sldId id="287" r:id="rId14"/>
    <p:sldId id="288" r:id="rId15"/>
    <p:sldId id="289" r:id="rId16"/>
    <p:sldId id="290" r:id="rId17"/>
    <p:sldId id="276" r:id="rId18"/>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98" autoAdjust="0"/>
  </p:normalViewPr>
  <p:slideViewPr>
    <p:cSldViewPr>
      <p:cViewPr varScale="1">
        <p:scale>
          <a:sx n="61" d="100"/>
          <a:sy n="61" d="100"/>
        </p:scale>
        <p:origin x="16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629" cy="497523"/>
          </a:xfrm>
          <a:prstGeom prst="rect">
            <a:avLst/>
          </a:prstGeom>
        </p:spPr>
        <p:txBody>
          <a:bodyPr vert="horz" lIns="91568" tIns="45784" rIns="91568" bIns="45784" rtlCol="0"/>
          <a:lstStyle>
            <a:lvl1pPr algn="l">
              <a:defRPr sz="1200" smtClean="0"/>
            </a:lvl1pPr>
          </a:lstStyle>
          <a:p>
            <a:pPr>
              <a:defRPr/>
            </a:pPr>
            <a:endParaRPr lang="en-AU" dirty="0"/>
          </a:p>
        </p:txBody>
      </p:sp>
      <p:sp>
        <p:nvSpPr>
          <p:cNvPr id="3" name="Date Placeholder 2"/>
          <p:cNvSpPr>
            <a:spLocks noGrp="1"/>
          </p:cNvSpPr>
          <p:nvPr>
            <p:ph type="dt" sz="quarter" idx="1"/>
          </p:nvPr>
        </p:nvSpPr>
        <p:spPr>
          <a:xfrm>
            <a:off x="3854395" y="0"/>
            <a:ext cx="2949629" cy="497523"/>
          </a:xfrm>
          <a:prstGeom prst="rect">
            <a:avLst/>
          </a:prstGeom>
        </p:spPr>
        <p:txBody>
          <a:bodyPr vert="horz" lIns="91568" tIns="45784" rIns="91568" bIns="45784" rtlCol="0"/>
          <a:lstStyle>
            <a:lvl1pPr algn="r">
              <a:defRPr sz="1200" smtClean="0"/>
            </a:lvl1pPr>
          </a:lstStyle>
          <a:p>
            <a:pPr>
              <a:defRPr/>
            </a:pPr>
            <a:fld id="{BC522A49-DF0D-4855-A881-4B60B64F8C3F}" type="datetimeFigureOut">
              <a:rPr lang="en-US"/>
              <a:pPr>
                <a:defRPr/>
              </a:pPr>
              <a:t>5/26/2017</a:t>
            </a:fld>
            <a:endParaRPr lang="en-AU" dirty="0"/>
          </a:p>
        </p:txBody>
      </p:sp>
      <p:sp>
        <p:nvSpPr>
          <p:cNvPr id="4" name="Footer Placeholder 3"/>
          <p:cNvSpPr>
            <a:spLocks noGrp="1"/>
          </p:cNvSpPr>
          <p:nvPr>
            <p:ph type="ftr" sz="quarter" idx="2"/>
          </p:nvPr>
        </p:nvSpPr>
        <p:spPr>
          <a:xfrm>
            <a:off x="1" y="9444988"/>
            <a:ext cx="2949629" cy="497523"/>
          </a:xfrm>
          <a:prstGeom prst="rect">
            <a:avLst/>
          </a:prstGeom>
        </p:spPr>
        <p:txBody>
          <a:bodyPr vert="horz" lIns="91568" tIns="45784" rIns="91568" bIns="45784" rtlCol="0" anchor="b"/>
          <a:lstStyle>
            <a:lvl1pPr algn="l">
              <a:defRPr sz="1200" smtClean="0"/>
            </a:lvl1pPr>
          </a:lstStyle>
          <a:p>
            <a:pPr>
              <a:defRPr/>
            </a:pPr>
            <a:endParaRPr lang="en-AU" dirty="0"/>
          </a:p>
        </p:txBody>
      </p:sp>
      <p:sp>
        <p:nvSpPr>
          <p:cNvPr id="5" name="Slide Number Placeholder 4"/>
          <p:cNvSpPr>
            <a:spLocks noGrp="1"/>
          </p:cNvSpPr>
          <p:nvPr>
            <p:ph type="sldNum" sz="quarter" idx="3"/>
          </p:nvPr>
        </p:nvSpPr>
        <p:spPr>
          <a:xfrm>
            <a:off x="3854395" y="9444988"/>
            <a:ext cx="2949629" cy="497523"/>
          </a:xfrm>
          <a:prstGeom prst="rect">
            <a:avLst/>
          </a:prstGeom>
        </p:spPr>
        <p:txBody>
          <a:bodyPr vert="horz" lIns="91568" tIns="45784" rIns="91568" bIns="45784" rtlCol="0" anchor="b"/>
          <a:lstStyle>
            <a:lvl1pPr algn="r">
              <a:defRPr sz="1200" smtClean="0"/>
            </a:lvl1pPr>
          </a:lstStyle>
          <a:p>
            <a:pPr>
              <a:defRPr/>
            </a:pPr>
            <a:fld id="{8FD0965C-3504-42F2-8FD3-2596FDCBD73B}" type="slidenum">
              <a:rPr lang="en-AU"/>
              <a:pPr>
                <a:defRPr/>
              </a:pPr>
              <a:t>‹#›</a:t>
            </a:fld>
            <a:endParaRPr lang="en-AU" dirty="0"/>
          </a:p>
        </p:txBody>
      </p:sp>
    </p:spTree>
    <p:extLst>
      <p:ext uri="{BB962C8B-B14F-4D97-AF65-F5344CB8AC3E}">
        <p14:creationId xmlns:p14="http://schemas.microsoft.com/office/powerpoint/2010/main" val="1939663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629" cy="497523"/>
          </a:xfrm>
          <a:prstGeom prst="rect">
            <a:avLst/>
          </a:prstGeom>
        </p:spPr>
        <p:txBody>
          <a:bodyPr vert="horz" lIns="91568" tIns="45784" rIns="91568" bIns="45784" rtlCol="0"/>
          <a:lstStyle>
            <a:lvl1pPr algn="l" fontAlgn="auto">
              <a:spcBef>
                <a:spcPts val="0"/>
              </a:spcBef>
              <a:spcAft>
                <a:spcPts val="0"/>
              </a:spcAft>
              <a:defRPr sz="1200">
                <a:latin typeface="+mn-lt"/>
                <a:cs typeface="+mn-cs"/>
              </a:defRPr>
            </a:lvl1pPr>
          </a:lstStyle>
          <a:p>
            <a:pPr>
              <a:defRPr/>
            </a:pPr>
            <a:endParaRPr lang="en-AU" dirty="0"/>
          </a:p>
        </p:txBody>
      </p:sp>
      <p:sp>
        <p:nvSpPr>
          <p:cNvPr id="3" name="Date Placeholder 2"/>
          <p:cNvSpPr>
            <a:spLocks noGrp="1"/>
          </p:cNvSpPr>
          <p:nvPr>
            <p:ph type="dt" idx="1"/>
          </p:nvPr>
        </p:nvSpPr>
        <p:spPr>
          <a:xfrm>
            <a:off x="3854395" y="0"/>
            <a:ext cx="2949629" cy="497523"/>
          </a:xfrm>
          <a:prstGeom prst="rect">
            <a:avLst/>
          </a:prstGeom>
        </p:spPr>
        <p:txBody>
          <a:bodyPr vert="horz" lIns="91568" tIns="45784" rIns="91568" bIns="45784" rtlCol="0"/>
          <a:lstStyle>
            <a:lvl1pPr algn="r" fontAlgn="auto">
              <a:spcBef>
                <a:spcPts val="0"/>
              </a:spcBef>
              <a:spcAft>
                <a:spcPts val="0"/>
              </a:spcAft>
              <a:defRPr sz="1200">
                <a:latin typeface="+mn-lt"/>
                <a:cs typeface="+mn-cs"/>
              </a:defRPr>
            </a:lvl1pPr>
          </a:lstStyle>
          <a:p>
            <a:pPr>
              <a:defRPr/>
            </a:pPr>
            <a:fld id="{9E3FB3AD-B437-43A1-A775-D3D42A4DE837}" type="datetimeFigureOut">
              <a:rPr lang="en-AU"/>
              <a:pPr>
                <a:defRPr/>
              </a:pPr>
              <a:t>26/05/2017</a:t>
            </a:fld>
            <a:endParaRPr lang="en-AU" dirty="0"/>
          </a:p>
        </p:txBody>
      </p:sp>
      <p:sp>
        <p:nvSpPr>
          <p:cNvPr id="4" name="Slide Image Placeholder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1568" tIns="45784" rIns="91568" bIns="45784" rtlCol="0" anchor="ctr"/>
          <a:lstStyle/>
          <a:p>
            <a:pPr lvl="0"/>
            <a:endParaRPr lang="en-AU" noProof="0" dirty="0" smtClean="0"/>
          </a:p>
        </p:txBody>
      </p:sp>
      <p:sp>
        <p:nvSpPr>
          <p:cNvPr id="5" name="Notes Placeholder 4"/>
          <p:cNvSpPr>
            <a:spLocks noGrp="1"/>
          </p:cNvSpPr>
          <p:nvPr>
            <p:ph type="body" sz="quarter" idx="3"/>
          </p:nvPr>
        </p:nvSpPr>
        <p:spPr>
          <a:xfrm>
            <a:off x="680562" y="4724084"/>
            <a:ext cx="5444490" cy="4474528"/>
          </a:xfrm>
          <a:prstGeom prst="rect">
            <a:avLst/>
          </a:prstGeom>
        </p:spPr>
        <p:txBody>
          <a:bodyPr vert="horz" lIns="91568" tIns="45784" rIns="91568" bIns="457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1" y="9444988"/>
            <a:ext cx="2949629" cy="497523"/>
          </a:xfrm>
          <a:prstGeom prst="rect">
            <a:avLst/>
          </a:prstGeom>
        </p:spPr>
        <p:txBody>
          <a:bodyPr vert="horz" lIns="91568" tIns="45784" rIns="91568" bIns="45784" rtlCol="0" anchor="b"/>
          <a:lstStyle>
            <a:lvl1pPr algn="l" fontAlgn="auto">
              <a:spcBef>
                <a:spcPts val="0"/>
              </a:spcBef>
              <a:spcAft>
                <a:spcPts val="0"/>
              </a:spcAft>
              <a:defRPr sz="1200">
                <a:latin typeface="+mn-lt"/>
                <a:cs typeface="+mn-cs"/>
              </a:defRPr>
            </a:lvl1pPr>
          </a:lstStyle>
          <a:p>
            <a:pPr>
              <a:defRPr/>
            </a:pPr>
            <a:endParaRPr lang="en-AU" dirty="0"/>
          </a:p>
        </p:txBody>
      </p:sp>
      <p:sp>
        <p:nvSpPr>
          <p:cNvPr id="7" name="Slide Number Placeholder 6"/>
          <p:cNvSpPr>
            <a:spLocks noGrp="1"/>
          </p:cNvSpPr>
          <p:nvPr>
            <p:ph type="sldNum" sz="quarter" idx="5"/>
          </p:nvPr>
        </p:nvSpPr>
        <p:spPr>
          <a:xfrm>
            <a:off x="3854395" y="9444988"/>
            <a:ext cx="2949629" cy="497523"/>
          </a:xfrm>
          <a:prstGeom prst="rect">
            <a:avLst/>
          </a:prstGeom>
        </p:spPr>
        <p:txBody>
          <a:bodyPr vert="horz" lIns="91568" tIns="45784" rIns="91568" bIns="45784" rtlCol="0" anchor="b"/>
          <a:lstStyle>
            <a:lvl1pPr algn="r" fontAlgn="auto">
              <a:spcBef>
                <a:spcPts val="0"/>
              </a:spcBef>
              <a:spcAft>
                <a:spcPts val="0"/>
              </a:spcAft>
              <a:defRPr sz="1200">
                <a:latin typeface="+mn-lt"/>
                <a:cs typeface="+mn-cs"/>
              </a:defRPr>
            </a:lvl1pPr>
          </a:lstStyle>
          <a:p>
            <a:pPr>
              <a:defRPr/>
            </a:pPr>
            <a:fld id="{9821C0CF-20A1-477B-BED0-F85B8EEEB808}" type="slidenum">
              <a:rPr lang="en-AU"/>
              <a:pPr>
                <a:defRPr/>
              </a:pPr>
              <a:t>‹#›</a:t>
            </a:fld>
            <a:endParaRPr lang="en-AU" dirty="0"/>
          </a:p>
        </p:txBody>
      </p:sp>
    </p:spTree>
    <p:extLst>
      <p:ext uri="{BB962C8B-B14F-4D97-AF65-F5344CB8AC3E}">
        <p14:creationId xmlns:p14="http://schemas.microsoft.com/office/powerpoint/2010/main" val="1444027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21C1A8-BA69-4D7F-AB54-80F7FAB21178}" type="slidenum">
              <a:rPr lang="en-AU" smtClean="0"/>
              <a:pPr fontAlgn="base">
                <a:spcBef>
                  <a:spcPct val="0"/>
                </a:spcBef>
                <a:spcAft>
                  <a:spcPct val="0"/>
                </a:spcAft>
                <a:defRPr/>
              </a:pPr>
              <a:t>1</a:t>
            </a:fld>
            <a:endParaRPr lang="en-AU" dirty="0" smtClean="0"/>
          </a:p>
        </p:txBody>
      </p:sp>
    </p:spTree>
    <p:extLst>
      <p:ext uri="{BB962C8B-B14F-4D97-AF65-F5344CB8AC3E}">
        <p14:creationId xmlns:p14="http://schemas.microsoft.com/office/powerpoint/2010/main" val="264737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 11 January 2013, the Prime Minister, announced the appointment of a six-member Royal Commission into Institutional Responses to Child Sexual Abuse and the release of the Terms of Reference that will guide the inquiry. </a:t>
            </a:r>
          </a:p>
          <a:p>
            <a:r>
              <a:rPr lang="en-AU" dirty="0" smtClean="0"/>
              <a:t>The Royal Commission</a:t>
            </a:r>
            <a:r>
              <a:rPr lang="en-AU" b="1" dirty="0" smtClean="0"/>
              <a:t> </a:t>
            </a:r>
            <a:r>
              <a:rPr lang="en-AU" dirty="0" smtClean="0"/>
              <a:t>is inquiring into how allegations and incidents of child sexual abuse and related matters that occurred in an institutional context have been managed and responded to. It will investigate how institutions and governments can better protect children, how they can achieve best practice in reporting and responding to incidents and how to address the impact of child sexual abuse.</a:t>
            </a:r>
          </a:p>
          <a:p>
            <a:endParaRPr lang="en-AU" dirty="0"/>
          </a:p>
        </p:txBody>
      </p:sp>
      <p:sp>
        <p:nvSpPr>
          <p:cNvPr id="4" name="Slide Number Placeholder 3"/>
          <p:cNvSpPr>
            <a:spLocks noGrp="1"/>
          </p:cNvSpPr>
          <p:nvPr>
            <p:ph type="sldNum" sz="quarter" idx="10"/>
          </p:nvPr>
        </p:nvSpPr>
        <p:spPr/>
        <p:txBody>
          <a:bodyPr/>
          <a:lstStyle/>
          <a:p>
            <a:pPr>
              <a:defRPr/>
            </a:pPr>
            <a:fld id="{9821C0CF-20A1-477B-BED0-F85B8EEEB808}" type="slidenum">
              <a:rPr lang="en-AU" smtClean="0"/>
              <a:pPr>
                <a:defRPr/>
              </a:pPr>
              <a:t>4</a:t>
            </a:fld>
            <a:endParaRPr lang="en-AU" dirty="0"/>
          </a:p>
        </p:txBody>
      </p:sp>
    </p:spTree>
    <p:extLst>
      <p:ext uri="{BB962C8B-B14F-4D97-AF65-F5344CB8AC3E}">
        <p14:creationId xmlns:p14="http://schemas.microsoft.com/office/powerpoint/2010/main" val="168950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5680">
              <a:defRPr/>
            </a:pPr>
            <a:r>
              <a:rPr lang="en-AU" sz="1600" dirty="0" smtClean="0">
                <a:latin typeface="Calibri" panose="020F0502020204030204" pitchFamily="34" charset="0"/>
              </a:rPr>
              <a:t>Communicate a strong message to staff, volunteers, contractors, and local community on Council’s child safety - child safety should be included in all position descriptions and documents relating to roles and responsibilities, and procurement requirements for external contractors.</a:t>
            </a:r>
          </a:p>
          <a:p>
            <a:endParaRPr lang="en-AU" dirty="0"/>
          </a:p>
        </p:txBody>
      </p:sp>
      <p:sp>
        <p:nvSpPr>
          <p:cNvPr id="4" name="Slide Number Placeholder 3"/>
          <p:cNvSpPr>
            <a:spLocks noGrp="1"/>
          </p:cNvSpPr>
          <p:nvPr>
            <p:ph type="sldNum" sz="quarter" idx="10"/>
          </p:nvPr>
        </p:nvSpPr>
        <p:spPr/>
        <p:txBody>
          <a:bodyPr/>
          <a:lstStyle/>
          <a:p>
            <a:pPr>
              <a:defRPr/>
            </a:pPr>
            <a:fld id="{9821C0CF-20A1-477B-BED0-F85B8EEEB808}" type="slidenum">
              <a:rPr lang="en-AU" smtClean="0"/>
              <a:pPr>
                <a:defRPr/>
              </a:pPr>
              <a:t>11</a:t>
            </a:fld>
            <a:endParaRPr lang="en-AU" dirty="0"/>
          </a:p>
        </p:txBody>
      </p:sp>
    </p:spTree>
    <p:extLst>
      <p:ext uri="{BB962C8B-B14F-4D97-AF65-F5344CB8AC3E}">
        <p14:creationId xmlns:p14="http://schemas.microsoft.com/office/powerpoint/2010/main" val="148104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Almost all children and young people spoke about strategies they felt were helpful in keeping themselves safe. Three kinds of strategies were discussed – managing feelings, ensuring physical safety and seeking help. </a:t>
            </a:r>
            <a:endParaRPr lang="en-AU" dirty="0"/>
          </a:p>
        </p:txBody>
      </p:sp>
      <p:sp>
        <p:nvSpPr>
          <p:cNvPr id="4" name="Slide Number Placeholder 3"/>
          <p:cNvSpPr>
            <a:spLocks noGrp="1"/>
          </p:cNvSpPr>
          <p:nvPr>
            <p:ph type="sldNum" sz="quarter" idx="10"/>
          </p:nvPr>
        </p:nvSpPr>
        <p:spPr/>
        <p:txBody>
          <a:bodyPr/>
          <a:lstStyle/>
          <a:p>
            <a:pPr>
              <a:defRPr/>
            </a:pPr>
            <a:fld id="{9821C0CF-20A1-477B-BED0-F85B8EEEB808}" type="slidenum">
              <a:rPr lang="en-AU" smtClean="0"/>
              <a:pPr>
                <a:defRPr/>
              </a:pPr>
              <a:t>14</a:t>
            </a:fld>
            <a:endParaRPr lang="en-AU" dirty="0"/>
          </a:p>
        </p:txBody>
      </p:sp>
    </p:spTree>
    <p:extLst>
      <p:ext uri="{BB962C8B-B14F-4D97-AF65-F5344CB8AC3E}">
        <p14:creationId xmlns:p14="http://schemas.microsoft.com/office/powerpoint/2010/main" val="355025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59D755F-8227-4E78-8ADD-471A22676EDB}" type="datetime1">
              <a:rPr lang="en-AU"/>
              <a:pPr>
                <a:defRPr/>
              </a:pPr>
              <a:t>26/05/2017</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88C54A8-ABB9-4E55-B935-4392E5DFC74F}"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9537B7-E0BC-4A56-9138-C684A6C32449}" type="datetime1">
              <a:rPr lang="en-AU"/>
              <a:pPr>
                <a:defRPr/>
              </a:pPr>
              <a:t>26/05/2017</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8852CB6-6065-478D-8412-B4E3D8DA2552}"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2204865"/>
            <a:ext cx="4038600" cy="36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2204865"/>
            <a:ext cx="4038600" cy="36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08112"/>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844824"/>
            <a:ext cx="4040188" cy="4740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7544" y="2636912"/>
            <a:ext cx="4040188" cy="3168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844824"/>
            <a:ext cx="4041775" cy="4740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5369" y="2636912"/>
            <a:ext cx="4041775" cy="3168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96863D6-21E2-4F5C-962E-BCAFF946771E}" type="datetime1">
              <a:rPr lang="en-AU"/>
              <a:pPr>
                <a:defRPr/>
              </a:pPr>
              <a:t>26/05/2017</a:t>
            </a:fld>
            <a:endParaRPr lang="en-AU"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62771A-516A-427F-842A-6658CD26D6C5}"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64A371-71F0-4299-A529-52F627890C8C}" type="datetime1">
              <a:rPr lang="en-AU"/>
              <a:pPr>
                <a:defRPr/>
              </a:pPr>
              <a:t>26/05/2017</a:t>
            </a:fld>
            <a:endParaRPr lang="en-AU"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sz="1200">
                <a:solidFill>
                  <a:schemeClr val="bg1"/>
                </a:solidFill>
                <a:latin typeface="+mn-lt"/>
                <a:cs typeface="+mn-cs"/>
              </a:defRPr>
            </a:lvl1pPr>
          </a:lstStyle>
          <a:p>
            <a:pPr>
              <a:defRPr/>
            </a:pPr>
            <a:r>
              <a:rPr lang="en-AU" dirty="0" smtClean="0"/>
              <a:t>Victorian Child Safe Standards</a:t>
            </a:r>
            <a:endParaRPr lang="en-AU"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0B1B27-6BCD-447A-AFDE-03AA61A9CD41}"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AC9365-6278-4C8A-9145-0273F2AD8B1B}" type="datetime1">
              <a:rPr lang="en-AU"/>
              <a:pPr>
                <a:defRPr/>
              </a:pPr>
              <a:t>26/05/2017</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F01332-912C-4733-BE91-6BF4E8576FEE}"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88C9504-BAA5-4341-92F2-20D2FCADC513}" type="datetime1">
              <a:rPr lang="en-AU"/>
              <a:pPr>
                <a:defRPr/>
              </a:pPr>
              <a:t>26/05/2017</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B3532D6-6BC0-4D99-9252-4CF2B8A8864B}"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ogg-footer.jpg"/>
          <p:cNvPicPr>
            <a:picLocks noChangeAspect="1"/>
          </p:cNvPicPr>
          <p:nvPr/>
        </p:nvPicPr>
        <p:blipFill>
          <a:blip r:embed="rId13" cstate="print"/>
          <a:srcRect/>
          <a:stretch>
            <a:fillRect/>
          </a:stretch>
        </p:blipFill>
        <p:spPr bwMode="auto">
          <a:xfrm>
            <a:off x="0" y="6059488"/>
            <a:ext cx="9144000" cy="798512"/>
          </a:xfrm>
          <a:prstGeom prst="rect">
            <a:avLst/>
          </a:prstGeom>
          <a:noFill/>
          <a:ln w="9525">
            <a:noFill/>
            <a:miter lim="800000"/>
            <a:headEnd/>
            <a:tailEnd/>
          </a:ln>
        </p:spPr>
      </p:pic>
      <p:pic>
        <p:nvPicPr>
          <p:cNvPr id="1027" name="Picture 2"/>
          <p:cNvPicPr>
            <a:picLocks noChangeAspect="1" noChangeArrowheads="1"/>
          </p:cNvPicPr>
          <p:nvPr/>
        </p:nvPicPr>
        <p:blipFill>
          <a:blip r:embed="rId14" cstate="print"/>
          <a:srcRect/>
          <a:stretch>
            <a:fillRect/>
          </a:stretch>
        </p:blipFill>
        <p:spPr bwMode="auto">
          <a:xfrm>
            <a:off x="0" y="188913"/>
            <a:ext cx="2413000" cy="576262"/>
          </a:xfrm>
          <a:prstGeom prst="rect">
            <a:avLst/>
          </a:prstGeom>
          <a:noFill/>
          <a:ln w="9525">
            <a:noFill/>
            <a:miter lim="800000"/>
            <a:headEnd/>
            <a:tailEnd/>
          </a:ln>
        </p:spPr>
      </p:pic>
      <p:sp>
        <p:nvSpPr>
          <p:cNvPr id="1028" name="Title Placeholder 1"/>
          <p:cNvSpPr>
            <a:spLocks noGrp="1"/>
          </p:cNvSpPr>
          <p:nvPr>
            <p:ph type="title"/>
          </p:nvPr>
        </p:nvSpPr>
        <p:spPr bwMode="auto">
          <a:xfrm>
            <a:off x="468313" y="6921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9" name="Text Placeholder 2"/>
          <p:cNvSpPr>
            <a:spLocks noGrp="1"/>
          </p:cNvSpPr>
          <p:nvPr>
            <p:ph type="body" idx="1"/>
          </p:nvPr>
        </p:nvSpPr>
        <p:spPr bwMode="auto">
          <a:xfrm>
            <a:off x="457200" y="2060575"/>
            <a:ext cx="822960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au/url?sa=i&amp;rct=j&amp;q=&amp;esrc=s&amp;source=imgres&amp;cd=&amp;cad=rja&amp;uact=8&amp;ved=0ahUKEwje2p6A5NjNAhWFkZQKHV-iAsUQjRwIBw&amp;url=http://thingstoknows.com/think-again/child-abuse/&amp;psig=AFQjCNF_G14hX2Jnvj_Tz442zLJrP5fXQw&amp;ust=146768638749863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s://www.google.com.au/url?sa=i&amp;rct=j&amp;q=&amp;esrc=s&amp;source=imgres&amp;cd=&amp;cad=rja&amp;uact=8&amp;ved=0ahUKEwiK7ZT54djNAhXDFJQKHVrVAVkQjRwIBw&amp;url=https://twitter.com/scamumbai&amp;psig=AFQjCNEysVREt4Lvpc0bwgUIcBu_xKlo4g&amp;ust=1467685836625241"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cyp.vic.gov.au/child-safe-standards.htm"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com.au/url?sa=i&amp;rct=j&amp;q=&amp;esrc=s&amp;source=images&amp;cd=&amp;cad=rja&amp;uact=8&amp;ved=0ahUKEwiG_uC_29TOAhVKjpQKHQSCDQEQjRwIBw&amp;url=http://ccpblog.unigre.it/?tag=the-royal-commission-into-institutional-responses-to-child-sexual-abuse&amp;bvm=bv.129759880,d.cGc&amp;psig=AFQjCNEwwEMXTNdhevIpjUwAeSCet0Sg_A&amp;ust=147194470669791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1720" y="836713"/>
            <a:ext cx="6768752" cy="576064"/>
          </a:xfrm>
          <a:prstGeom prst="rect">
            <a:avLst/>
          </a:prstGeom>
        </p:spPr>
        <p:txBody>
          <a:bodyPr wrap="none">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altLang="en-US" sz="3600" b="0" i="0" u="none" strike="noStrike" kern="1200" cap="none" spc="0" normalizeH="0" baseline="0" noProof="0" dirty="0" smtClean="0">
                <a:ln>
                  <a:noFill/>
                </a:ln>
                <a:solidFill>
                  <a:schemeClr val="accent2">
                    <a:lumMod val="75000"/>
                  </a:schemeClr>
                </a:solidFill>
                <a:effectLst/>
                <a:uLnTx/>
                <a:uFillTx/>
                <a:latin typeface="Arial" pitchFamily="34" charset="0"/>
                <a:ea typeface="Geneva"/>
                <a:cs typeface="Tahoma" pitchFamily="34" charset="0"/>
              </a:rPr>
              <a:t>Victorian Child Safe Standards</a:t>
            </a:r>
            <a:r>
              <a:rPr kumimoji="0" lang="en-AU" altLang="en-US" sz="4800" b="0" i="0" u="none" strike="noStrike" kern="1200" cap="none" spc="0" normalizeH="0" baseline="0" noProof="0" dirty="0" smtClean="0">
                <a:ln>
                  <a:noFill/>
                </a:ln>
                <a:solidFill>
                  <a:schemeClr val="tx2">
                    <a:lumMod val="75000"/>
                  </a:schemeClr>
                </a:solidFill>
                <a:effectLst/>
                <a:uLnTx/>
                <a:uFillTx/>
                <a:latin typeface="Arial" pitchFamily="34" charset="0"/>
                <a:ea typeface="Geneva"/>
                <a:cs typeface="Tahoma" pitchFamily="34" charset="0"/>
              </a:rPr>
              <a:t/>
            </a:r>
            <a:br>
              <a:rPr kumimoji="0" lang="en-AU" altLang="en-US" sz="4800" b="0" i="0" u="none" strike="noStrike" kern="1200" cap="none" spc="0" normalizeH="0" baseline="0" noProof="0" dirty="0" smtClean="0">
                <a:ln>
                  <a:noFill/>
                </a:ln>
                <a:solidFill>
                  <a:schemeClr val="tx2">
                    <a:lumMod val="75000"/>
                  </a:schemeClr>
                </a:solidFill>
                <a:effectLst/>
                <a:uLnTx/>
                <a:uFillTx/>
                <a:latin typeface="Arial" pitchFamily="34" charset="0"/>
                <a:ea typeface="Geneva"/>
                <a:cs typeface="Tahoma" pitchFamily="34" charset="0"/>
              </a:rPr>
            </a:br>
            <a:r>
              <a:rPr kumimoji="0" lang="en-AU" altLang="en-US" sz="1400" b="0" i="1" u="none" strike="noStrike" kern="1200" cap="none" spc="0" normalizeH="0" baseline="0" noProof="0" dirty="0" smtClean="0">
                <a:ln>
                  <a:noFill/>
                </a:ln>
                <a:solidFill>
                  <a:schemeClr val="accent1">
                    <a:lumMod val="75000"/>
                  </a:schemeClr>
                </a:solidFill>
                <a:effectLst/>
                <a:uLnTx/>
                <a:uFillTx/>
                <a:latin typeface="Arial" pitchFamily="34" charset="0"/>
                <a:ea typeface="Geneva"/>
                <a:cs typeface="Tahoma" pitchFamily="34" charset="0"/>
              </a:rPr>
              <a:t/>
            </a:r>
            <a:br>
              <a:rPr kumimoji="0" lang="en-AU" altLang="en-US" sz="1400" b="0" i="1" u="none" strike="noStrike" kern="1200" cap="none" spc="0" normalizeH="0" baseline="0" noProof="0" dirty="0" smtClean="0">
                <a:ln>
                  <a:noFill/>
                </a:ln>
                <a:solidFill>
                  <a:schemeClr val="accent1">
                    <a:lumMod val="75000"/>
                  </a:schemeClr>
                </a:solidFill>
                <a:effectLst/>
                <a:uLnTx/>
                <a:uFillTx/>
                <a:latin typeface="Arial" pitchFamily="34" charset="0"/>
                <a:ea typeface="Geneva"/>
                <a:cs typeface="Tahoma" pitchFamily="34" charset="0"/>
              </a:rPr>
            </a:br>
            <a:endParaRPr kumimoji="0" lang="en-US" altLang="en-US" sz="4400" strike="noStrike" kern="0" cap="none" noProof="0" dirty="0" smtClean="0">
              <a:ln>
                <a:noFill/>
              </a:ln>
              <a:solidFill>
                <a:schemeClr val="accent1">
                  <a:lumMod val="75000"/>
                </a:schemeClr>
              </a:solidFill>
              <a:effectLst/>
              <a:uLnTx/>
              <a:uFillTx/>
              <a:latin typeface="Arial" pitchFamily="34" charset="0"/>
              <a:ea typeface="Geneva"/>
              <a:cs typeface="Tahoma" pitchFamily="34" charset="0"/>
            </a:endParaRPr>
          </a:p>
        </p:txBody>
      </p:sp>
      <p:pic>
        <p:nvPicPr>
          <p:cNvPr id="23562" name="Picture 10" descr="http://thingstoknows.com/wp-content/uploads/2015/12/child-abuse2.jpg">
            <a:hlinkClick r:id="rId3"/>
          </p:cNvPr>
          <p:cNvPicPr>
            <a:picLocks noChangeAspect="1" noChangeArrowheads="1"/>
          </p:cNvPicPr>
          <p:nvPr/>
        </p:nvPicPr>
        <p:blipFill>
          <a:blip r:embed="rId4" cstate="print"/>
          <a:srcRect b="15800"/>
          <a:stretch>
            <a:fillRect/>
          </a:stretch>
        </p:blipFill>
        <p:spPr bwMode="auto">
          <a:xfrm>
            <a:off x="0" y="2492896"/>
            <a:ext cx="9144000" cy="3432300"/>
          </a:xfrm>
          <a:prstGeom prst="rect">
            <a:avLst/>
          </a:prstGeom>
          <a:noFill/>
        </p:spPr>
      </p:pic>
      <p:pic>
        <p:nvPicPr>
          <p:cNvPr id="23554" name="Picture 2" descr="https://pbs.twimg.com/profile_images/569449779663355904/MCNYBYO7.jpeg">
            <a:hlinkClick r:id="rId5"/>
          </p:cNvPr>
          <p:cNvPicPr>
            <a:picLocks noChangeAspect="1" noChangeArrowheads="1"/>
          </p:cNvPicPr>
          <p:nvPr/>
        </p:nvPicPr>
        <p:blipFill>
          <a:blip r:embed="rId6" cstate="print"/>
          <a:srcRect/>
          <a:stretch>
            <a:fillRect/>
          </a:stretch>
        </p:blipFill>
        <p:spPr bwMode="auto">
          <a:xfrm>
            <a:off x="323528" y="836712"/>
            <a:ext cx="1512168" cy="1512168"/>
          </a:xfrm>
          <a:prstGeom prst="rect">
            <a:avLst/>
          </a:prstGeom>
          <a:noFill/>
        </p:spPr>
      </p:pic>
      <p:sp>
        <p:nvSpPr>
          <p:cNvPr id="10" name="TextBox 9"/>
          <p:cNvSpPr txBox="1"/>
          <p:nvPr/>
        </p:nvSpPr>
        <p:spPr>
          <a:xfrm>
            <a:off x="2339752" y="1484784"/>
            <a:ext cx="6120680" cy="923330"/>
          </a:xfrm>
          <a:prstGeom prst="rect">
            <a:avLst/>
          </a:prstGeom>
          <a:noFill/>
        </p:spPr>
        <p:txBody>
          <a:bodyPr wrap="square" rtlCol="0">
            <a:spAutoFit/>
          </a:bodyPr>
          <a:lstStyle/>
          <a:p>
            <a:pPr algn="ctr"/>
            <a:r>
              <a:rPr lang="en-AU" dirty="0" smtClean="0">
                <a:solidFill>
                  <a:schemeClr val="accent1">
                    <a:lumMod val="75000"/>
                  </a:schemeClr>
                </a:solidFill>
              </a:rPr>
              <a:t>Creating Child Safe Organisations and Environments –</a:t>
            </a:r>
          </a:p>
          <a:p>
            <a:pPr algn="ctr"/>
            <a:r>
              <a:rPr lang="en-AU" dirty="0" smtClean="0">
                <a:solidFill>
                  <a:schemeClr val="accent1">
                    <a:lumMod val="75000"/>
                  </a:schemeClr>
                </a:solidFill>
              </a:rPr>
              <a:t>City of Greater Geelong</a:t>
            </a:r>
          </a:p>
          <a:p>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srcRect l="51344" t="14909" r="3644" b="77650"/>
          <a:stretch/>
        </p:blipFill>
        <p:spPr bwMode="auto">
          <a:xfrm>
            <a:off x="487274" y="880383"/>
            <a:ext cx="8208914" cy="1142628"/>
          </a:xfrm>
          <a:prstGeom prst="rect">
            <a:avLst/>
          </a:prstGeom>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sp>
        <p:nvSpPr>
          <p:cNvPr id="4" name="TextBox 3"/>
          <p:cNvSpPr txBox="1"/>
          <p:nvPr/>
        </p:nvSpPr>
        <p:spPr>
          <a:xfrm>
            <a:off x="487274" y="882428"/>
            <a:ext cx="8208913" cy="4678204"/>
          </a:xfrm>
          <a:prstGeom prst="rect">
            <a:avLst/>
          </a:prstGeom>
          <a:noFill/>
        </p:spPr>
        <p:txBody>
          <a:bodyPr wrap="square" rtlCol="0">
            <a:spAutoFit/>
          </a:bodyPr>
          <a:lstStyle/>
          <a:p>
            <a:pPr algn="ctr"/>
            <a:r>
              <a:rPr lang="en-AU"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Standard 3:</a:t>
            </a:r>
          </a:p>
          <a:p>
            <a:pPr algn="ctr"/>
            <a:r>
              <a:rPr lang="en-AU"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Code of conduct</a:t>
            </a:r>
            <a:endParaRPr lang="en-AU"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endPar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endParaRPr>
          </a:p>
          <a:p>
            <a:pPr>
              <a:spcAft>
                <a:spcPts val="1200"/>
              </a:spcAft>
            </a:pPr>
            <a:r>
              <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rPr>
              <a:t>Setting clear expectations for appropriate behaviour with children</a:t>
            </a:r>
            <a:endParaRPr lang="en-AU" sz="1600" i="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l">
              <a:spcAft>
                <a:spcPts val="1200"/>
              </a:spcAft>
            </a:pPr>
            <a:r>
              <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rPr>
              <a:t>This means</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a:t>
            </a:r>
            <a:endParaRPr lang="en-AU" sz="1600" dirty="0">
              <a:solidFill>
                <a:schemeClr val="tx1"/>
              </a:solidFill>
              <a:latin typeface="Arial" panose="020B0604020202020204" pitchFamily="34" charset="0"/>
              <a:cs typeface="Arial" panose="020B0604020202020204" pitchFamily="34" charset="0"/>
            </a:endParaRPr>
          </a:p>
          <a:p>
            <a:pPr marL="540000" indent="-285750" algn="l">
              <a:spcAft>
                <a:spcPts val="1200"/>
              </a:spcAft>
              <a:buFont typeface="Arial" panose="020B0604020202020204" pitchFamily="34" charset="0"/>
              <a:buChar char="•"/>
            </a:pPr>
            <a:r>
              <a:rPr lang="en-AU" sz="1600" b="1" dirty="0" smtClean="0">
                <a:solidFill>
                  <a:schemeClr val="tx1"/>
                </a:solidFill>
                <a:latin typeface="Arial" panose="020B0604020202020204" pitchFamily="34" charset="0"/>
                <a:cs typeface="Arial" panose="020B0604020202020204" pitchFamily="34" charset="0"/>
              </a:rPr>
              <a:t>providing written guidance on appropriate conduct and behaviour towards and around children</a:t>
            </a:r>
            <a:endParaRPr lang="en-AU" sz="1600" b="1" dirty="0">
              <a:solidFill>
                <a:schemeClr val="tx1"/>
              </a:solidFill>
              <a:latin typeface="Arial" panose="020B0604020202020204" pitchFamily="34" charset="0"/>
              <a:cs typeface="Arial" panose="020B0604020202020204" pitchFamily="34" charset="0"/>
            </a:endParaRPr>
          </a:p>
          <a:p>
            <a:pPr marL="540000" lvl="1" indent="-285750" algn="l">
              <a:spcAft>
                <a:spcPts val="1200"/>
              </a:spcAft>
              <a:buFont typeface="Arial" panose="020B0604020202020204" pitchFamily="34" charset="0"/>
              <a:buChar char="•"/>
            </a:pPr>
            <a:r>
              <a:rPr lang="en-AU" sz="1600" b="1" dirty="0" smtClean="0">
                <a:solidFill>
                  <a:schemeClr val="tx1"/>
                </a:solidFill>
                <a:latin typeface="Arial" panose="020B0604020202020204" pitchFamily="34" charset="0"/>
                <a:cs typeface="Arial" panose="020B0604020202020204" pitchFamily="34" charset="0"/>
              </a:rPr>
              <a:t>detailing acceptable and unacceptable behaviours in given situations, </a:t>
            </a:r>
            <a:r>
              <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rPr>
              <a:t>as it relates to </a:t>
            </a:r>
            <a:r>
              <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rPr>
              <a:t>the organisation’s context </a:t>
            </a:r>
            <a:r>
              <a:rPr lang="en-AU" sz="1600" b="1" dirty="0" smtClean="0">
                <a:solidFill>
                  <a:schemeClr val="tx1"/>
                </a:solidFill>
                <a:latin typeface="Arial" panose="020B0604020202020204" pitchFamily="34" charset="0"/>
                <a:cs typeface="Arial" panose="020B0604020202020204" pitchFamily="34" charset="0"/>
              </a:rPr>
              <a:t>– for example physical contact, personal care, online communication, observation of behaviour, and staff supervision requirements and responsibilities.</a:t>
            </a:r>
            <a:endPar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540000" indent="-285750" algn="l">
              <a:spcAft>
                <a:spcPts val="1200"/>
              </a:spcAft>
              <a:buFont typeface="Arial" panose="020B0604020202020204" pitchFamily="34" charset="0"/>
              <a:buChar char="•"/>
            </a:pPr>
            <a:r>
              <a:rPr lang="en-AU" sz="1600" dirty="0" smtClean="0">
                <a:solidFill>
                  <a:schemeClr val="tx1"/>
                </a:solidFill>
                <a:latin typeface="Arial" panose="020B0604020202020204" pitchFamily="34" charset="0"/>
                <a:cs typeface="Arial" panose="020B0604020202020204" pitchFamily="34" charset="0"/>
              </a:rPr>
              <a:t>educating staff, volunteers, contractors, parents and children about the expected standards of behaviour, supervision, and what will happen if a person does not comply with the necessary requirements. </a:t>
            </a:r>
            <a:endParaRPr lang="en-AU"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33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sp>
        <p:nvSpPr>
          <p:cNvPr id="4" name="TextBox 3"/>
          <p:cNvSpPr txBox="1"/>
          <p:nvPr/>
        </p:nvSpPr>
        <p:spPr>
          <a:xfrm>
            <a:off x="531648" y="2132856"/>
            <a:ext cx="7920881" cy="3816429"/>
          </a:xfrm>
          <a:prstGeom prst="rect">
            <a:avLst/>
          </a:prstGeom>
          <a:noFill/>
        </p:spPr>
        <p:txBody>
          <a:bodyPr wrap="square" rtlCol="0">
            <a:spAutoFit/>
          </a:bodyPr>
          <a:lstStyle/>
          <a:p>
            <a:pPr>
              <a:spcAft>
                <a:spcPts val="1200"/>
              </a:spcAft>
            </a:pPr>
            <a:r>
              <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rPr>
              <a:t>Effectively </a:t>
            </a:r>
            <a:r>
              <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rPr>
              <a:t>screening and training people in the organisation to reduce the risk of child </a:t>
            </a:r>
            <a:r>
              <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rPr>
              <a:t>abuse</a:t>
            </a:r>
            <a:endPar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l">
              <a:spcAft>
                <a:spcPts val="1200"/>
              </a:spcAft>
            </a:pP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This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means:</a:t>
            </a:r>
          </a:p>
          <a:p>
            <a:pPr marL="540000" indent="-285750">
              <a:spcAft>
                <a:spcPts val="1200"/>
              </a:spcAft>
              <a:buFont typeface="Arial" panose="020B0604020202020204" pitchFamily="34" charset="0"/>
              <a:buChar char="•"/>
            </a:pPr>
            <a:r>
              <a:rPr lang="en-AU" sz="1600" dirty="0">
                <a:latin typeface="Arial" panose="020B0604020202020204" pitchFamily="34" charset="0"/>
                <a:ea typeface="Open Sans" panose="020B0606030504020204" pitchFamily="34" charset="0"/>
                <a:cs typeface="Arial" panose="020B0604020202020204" pitchFamily="34" charset="0"/>
              </a:rPr>
              <a:t>having robust pre-employment screening </a:t>
            </a:r>
            <a:r>
              <a:rPr lang="en-AU" sz="1600" dirty="0" smtClean="0">
                <a:latin typeface="Arial" panose="020B0604020202020204" pitchFamily="34" charset="0"/>
                <a:ea typeface="Open Sans" panose="020B0606030504020204" pitchFamily="34" charset="0"/>
                <a:cs typeface="Arial" panose="020B0604020202020204" pitchFamily="34" charset="0"/>
              </a:rPr>
              <a:t>and procurement processes </a:t>
            </a:r>
            <a:r>
              <a:rPr lang="en-AU" sz="1600" dirty="0">
                <a:latin typeface="Arial" panose="020B0604020202020204" pitchFamily="34" charset="0"/>
                <a:ea typeface="Open Sans" panose="020B0606030504020204" pitchFamily="34" charset="0"/>
                <a:cs typeface="Arial" panose="020B0604020202020204" pitchFamily="34" charset="0"/>
              </a:rPr>
              <a:t>that communicate a commitment to child safety </a:t>
            </a:r>
          </a:p>
          <a:p>
            <a:pPr marL="540000" indent="-285750" algn="l">
              <a:spcAft>
                <a:spcPts val="1200"/>
              </a:spcAft>
              <a:buFont typeface="Arial" panose="020B0604020202020204" pitchFamily="34" charset="0"/>
              <a:buChar char="•"/>
            </a:pP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engaging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only the most suitable people (whether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paid, voluntary, or casual contractor)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to work with children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and/or around children and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deterring unsuitable people from applying or being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appointed</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540000" indent="-285750" algn="l">
              <a:spcAft>
                <a:spcPts val="1200"/>
              </a:spcAft>
              <a:buFont typeface="Arial" panose="020B0604020202020204" pitchFamily="34" charset="0"/>
              <a:buChar char="•"/>
            </a:pP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not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seeing assessments and checks as a one-off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activity – need for ongoing vigilance and continual supervision of staff, volunteers, contractors and children.</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540000" indent="-285750" algn="l">
              <a:spcAft>
                <a:spcPts val="1200"/>
              </a:spcAft>
              <a:buFont typeface="Arial" panose="020B0604020202020204" pitchFamily="34" charset="0"/>
              <a:buChar char="•"/>
            </a:pP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providing necessary induction, training and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professional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development for staff that specifically focuses on child safety.</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grpSp>
        <p:nvGrpSpPr>
          <p:cNvPr id="7" name="Group 6"/>
          <p:cNvGrpSpPr/>
          <p:nvPr/>
        </p:nvGrpSpPr>
        <p:grpSpPr>
          <a:xfrm>
            <a:off x="395535" y="836712"/>
            <a:ext cx="8280921" cy="1152128"/>
            <a:chOff x="251056" y="1400276"/>
            <a:chExt cx="8641885" cy="1152128"/>
          </a:xfrm>
        </p:grpSpPr>
        <p:pic>
          <p:nvPicPr>
            <p:cNvPr id="5" name="Picture 4"/>
            <p:cNvPicPr>
              <a:picLocks noChangeAspect="1"/>
            </p:cNvPicPr>
            <p:nvPr/>
          </p:nvPicPr>
          <p:blipFill rotWithShape="1">
            <a:blip r:embed="rId3" cstate="print"/>
            <a:srcRect l="51416" t="12471" r="3081" b="80111"/>
            <a:stretch/>
          </p:blipFill>
          <p:spPr bwMode="auto">
            <a:xfrm>
              <a:off x="251056" y="1425277"/>
              <a:ext cx="8641885" cy="1127127"/>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251057" y="1400276"/>
              <a:ext cx="8566737" cy="892552"/>
            </a:xfrm>
            <a:prstGeom prst="rect">
              <a:avLst/>
            </a:prstGeom>
          </p:spPr>
          <p:txBody>
            <a:bodyPr wrap="square">
              <a:spAutoFit/>
            </a:bodyPr>
            <a:lstStyle/>
            <a:p>
              <a:pPr algn="ctr"/>
              <a:r>
                <a:rPr lang="en-AU"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Standard 4:</a:t>
              </a:r>
            </a:p>
            <a:p>
              <a:pPr algn="ctr"/>
              <a:r>
                <a:rPr lang="en-A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Recruitment, induction, supervision and management</a:t>
              </a:r>
            </a:p>
          </p:txBody>
        </p:sp>
      </p:grpSp>
    </p:spTree>
    <p:extLst>
      <p:ext uri="{BB962C8B-B14F-4D97-AF65-F5344CB8AC3E}">
        <p14:creationId xmlns:p14="http://schemas.microsoft.com/office/powerpoint/2010/main" val="306999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grpSp>
        <p:nvGrpSpPr>
          <p:cNvPr id="5" name="Group 4"/>
          <p:cNvGrpSpPr/>
          <p:nvPr/>
        </p:nvGrpSpPr>
        <p:grpSpPr>
          <a:xfrm>
            <a:off x="323528" y="908720"/>
            <a:ext cx="8640000" cy="5086718"/>
            <a:chOff x="283476" y="1425277"/>
            <a:chExt cx="8640000" cy="5086718"/>
          </a:xfrm>
        </p:grpSpPr>
        <p:pic>
          <p:nvPicPr>
            <p:cNvPr id="3" name="Picture 2"/>
            <p:cNvPicPr>
              <a:picLocks noChangeAspect="1"/>
            </p:cNvPicPr>
            <p:nvPr/>
          </p:nvPicPr>
          <p:blipFill rotWithShape="1">
            <a:blip r:embed="rId2" cstate="print"/>
            <a:srcRect l="51616" t="12313" r="3138" b="80308"/>
            <a:stretch/>
          </p:blipFill>
          <p:spPr bwMode="auto">
            <a:xfrm>
              <a:off x="283476" y="1425277"/>
              <a:ext cx="8640000" cy="1127127"/>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643516" y="1556792"/>
              <a:ext cx="7848872" cy="4955203"/>
            </a:xfrm>
            <a:prstGeom prst="rect">
              <a:avLst/>
            </a:prstGeom>
            <a:noFill/>
          </p:spPr>
          <p:txBody>
            <a:bodyPr wrap="square" rtlCol="0">
              <a:spAutoFit/>
            </a:bodyPr>
            <a:lstStyle/>
            <a:p>
              <a:pPr algn="ctr"/>
              <a:r>
                <a:rPr lang="en-AU"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Standard </a:t>
              </a:r>
              <a:r>
                <a:rPr lang="en-AU"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a:t>
              </a:r>
            </a:p>
            <a:p>
              <a:pPr algn="ctr"/>
              <a:r>
                <a:rPr lang="en-AU"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Responding </a:t>
              </a:r>
              <a:r>
                <a:rPr lang="en-AU"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to and reporting abuse</a:t>
              </a:r>
            </a:p>
            <a:p>
              <a:pPr algn="l"/>
              <a:endParaRPr lang="en-AU" b="1" i="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r>
                <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rPr>
                <a:t>Putting </a:t>
              </a:r>
              <a:r>
                <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rPr>
                <a:t>in place clear procedures for responding to and reporting child safety concerns or child abuse </a:t>
              </a:r>
            </a:p>
            <a:p>
              <a:pPr algn="l">
                <a:spcAft>
                  <a:spcPts val="1200"/>
                </a:spcAft>
              </a:pP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This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means:</a:t>
              </a:r>
            </a:p>
            <a:p>
              <a:pPr marL="540000" indent="-285750" algn="l">
                <a:spcAft>
                  <a:spcPts val="1200"/>
                </a:spcAft>
                <a:buFont typeface="Arial" panose="020B0604020202020204" pitchFamily="34" charset="0"/>
                <a:buChar char="•"/>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children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knowing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who to talk to if they are worried, and are encouraged to report unsafe behaviours</a:t>
              </a:r>
            </a:p>
            <a:p>
              <a:pPr marL="540000" indent="-285750" algn="l">
                <a:spcAft>
                  <a:spcPts val="1200"/>
                </a:spcAft>
                <a:buFont typeface="Arial" panose="020B0604020202020204" pitchFamily="34" charset="0"/>
                <a:buChar char="•"/>
              </a:pP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people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within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the organisation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are aware of their duty of care and legal responsibilities, and know what to do to respond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appropriately and who to go to</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540000" indent="-285750" algn="l">
                <a:spcAft>
                  <a:spcPts val="600"/>
                </a:spcAft>
                <a:buFont typeface="Arial" panose="020B0604020202020204" pitchFamily="34" charset="0"/>
                <a:buChar char="•"/>
              </a:pP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concerns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and complaints are acted upon appropriately, whether it is:</a:t>
              </a:r>
            </a:p>
            <a:p>
              <a:pPr marL="900000" lvl="1" indent="-285750" algn="l">
                <a:spcAft>
                  <a:spcPts val="600"/>
                </a:spcAft>
                <a:buFont typeface="Open Sans" panose="020B0606030504020204" pitchFamily="34" charset="0"/>
                <a:buChar char="–"/>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about a staff member or volunteer,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a contractor, another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child, a child’s parent or carer or anyone else external to the organisation</a:t>
              </a:r>
            </a:p>
            <a:p>
              <a:pPr marL="900000" lvl="1" indent="-285750" algn="l">
                <a:buFont typeface="Open Sans" panose="020B0606030504020204" pitchFamily="34" charset="0"/>
                <a:buChar char="–"/>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raised by a child, the child’s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family,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a staff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member, volunteer or member of the public. </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3578909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grpSp>
        <p:nvGrpSpPr>
          <p:cNvPr id="5" name="Group 4"/>
          <p:cNvGrpSpPr/>
          <p:nvPr/>
        </p:nvGrpSpPr>
        <p:grpSpPr>
          <a:xfrm>
            <a:off x="525961" y="692696"/>
            <a:ext cx="8064897" cy="5911959"/>
            <a:chOff x="273902" y="1485077"/>
            <a:chExt cx="8640000" cy="5911959"/>
          </a:xfrm>
        </p:grpSpPr>
        <p:pic>
          <p:nvPicPr>
            <p:cNvPr id="3" name="Picture 2"/>
            <p:cNvPicPr>
              <a:picLocks noChangeAspect="1"/>
            </p:cNvPicPr>
            <p:nvPr/>
          </p:nvPicPr>
          <p:blipFill rotWithShape="1">
            <a:blip r:embed="rId2" cstate="print"/>
            <a:srcRect l="51513" t="12541" r="3197" b="79914"/>
            <a:stretch/>
          </p:blipFill>
          <p:spPr bwMode="auto">
            <a:xfrm>
              <a:off x="273902" y="1485077"/>
              <a:ext cx="8640000" cy="1151613"/>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283477" y="1580059"/>
              <a:ext cx="8572582" cy="5816977"/>
            </a:xfrm>
            <a:prstGeom prst="rect">
              <a:avLst/>
            </a:prstGeom>
            <a:noFill/>
          </p:spPr>
          <p:txBody>
            <a:bodyPr wrap="square" rtlCol="0">
              <a:spAutoFit/>
            </a:bodyPr>
            <a:lstStyle/>
            <a:p>
              <a:pPr algn="ctr"/>
              <a:r>
                <a:rPr lang="en-AU"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Standard </a:t>
              </a:r>
              <a:r>
                <a:rPr lang="en-AU"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6:</a:t>
              </a:r>
            </a:p>
            <a:p>
              <a:pPr algn="ctr"/>
              <a:r>
                <a:rPr lang="en-AU"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Risk </a:t>
              </a:r>
              <a:r>
                <a:rPr lang="en-AU"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assessment and mitigation</a:t>
              </a:r>
            </a:p>
            <a:p>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rPr>
                <a:t>Identifying potential for harm and proactively planning to prevent, reduce or remove the risk of child abuse </a:t>
              </a:r>
              <a:endParaRPr lang="en-AU" sz="1600" i="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l">
                <a:spcAft>
                  <a:spcPts val="1200"/>
                </a:spcAft>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This means:</a:t>
              </a:r>
            </a:p>
            <a:p>
              <a:pPr marL="540000" indent="-285750" algn="l">
                <a:spcAft>
                  <a:spcPts val="1200"/>
                </a:spcAft>
                <a:buFont typeface="Arial" panose="020B0604020202020204" pitchFamily="34" charset="0"/>
                <a:buChar char="•"/>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having a clear understanding of the vulnerabilities of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the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organisation (and the specific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services, programs and/or activities provided)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and the potential risks this may pose to children</a:t>
              </a:r>
            </a:p>
            <a:p>
              <a:pPr marL="540000" indent="-285750" algn="l">
                <a:spcAft>
                  <a:spcPts val="1200"/>
                </a:spcAft>
                <a:buFont typeface="Arial" panose="020B0604020202020204" pitchFamily="34" charset="0"/>
                <a:buChar char="•"/>
              </a:pP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being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proactive to reduce the likelihood of risks emerging or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escalating</a:t>
              </a:r>
            </a:p>
            <a:p>
              <a:pPr marL="540000" indent="-285750" algn="l">
                <a:spcAft>
                  <a:spcPts val="1200"/>
                </a:spcAft>
                <a:buFont typeface="Arial" panose="020B0604020202020204" pitchFamily="34" charset="0"/>
                <a:buChar char="•"/>
              </a:pP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adopting a risk management approach and developing a risk management plan with appropriate control measures.</a:t>
              </a:r>
            </a:p>
            <a:p>
              <a:pPr marL="540000" indent="-285750">
                <a:spcAft>
                  <a:spcPts val="1200"/>
                </a:spcAft>
                <a:buFont typeface="Arial" panose="020B0604020202020204" pitchFamily="34" charset="0"/>
                <a:buChar char="•"/>
              </a:pPr>
              <a:r>
                <a:rPr lang="en-AU" sz="1600" dirty="0">
                  <a:latin typeface="Arial" panose="020B0604020202020204" pitchFamily="34" charset="0"/>
                  <a:cs typeface="Arial" panose="020B0604020202020204" pitchFamily="34" charset="0"/>
                </a:rPr>
                <a:t>a</a:t>
              </a:r>
              <a:r>
                <a:rPr lang="en-AU" sz="1600" dirty="0" smtClean="0">
                  <a:latin typeface="Arial" panose="020B0604020202020204" pitchFamily="34" charset="0"/>
                  <a:cs typeface="Arial" panose="020B0604020202020204" pitchFamily="34" charset="0"/>
                </a:rPr>
                <a:t>udit </a:t>
              </a:r>
              <a:r>
                <a:rPr lang="en-AU" sz="1600" dirty="0">
                  <a:latin typeface="Arial" panose="020B0604020202020204" pitchFamily="34" charset="0"/>
                  <a:cs typeface="Arial" panose="020B0604020202020204" pitchFamily="34" charset="0"/>
                </a:rPr>
                <a:t>and assess current policies, practices, and systems</a:t>
              </a:r>
              <a:r>
                <a:rPr lang="en-AU" sz="1600" b="1" dirty="0">
                  <a:latin typeface="Arial" panose="020B0604020202020204" pitchFamily="34" charset="0"/>
                  <a:cs typeface="Arial" panose="020B0604020202020204" pitchFamily="34" charset="0"/>
                </a:rPr>
                <a:t> </a:t>
              </a:r>
              <a:r>
                <a:rPr lang="en-AU" sz="1600" dirty="0">
                  <a:latin typeface="Arial" panose="020B0604020202020204" pitchFamily="34" charset="0"/>
                  <a:cs typeface="Arial" panose="020B0604020202020204" pitchFamily="34" charset="0"/>
                </a:rPr>
                <a:t>to identify what is already in place, where there gaps or areas for </a:t>
              </a:r>
              <a:r>
                <a:rPr lang="en-AU" sz="1600" dirty="0" smtClean="0">
                  <a:latin typeface="Arial" panose="020B0604020202020204" pitchFamily="34" charset="0"/>
                  <a:cs typeface="Arial" panose="020B0604020202020204" pitchFamily="34" charset="0"/>
                </a:rPr>
                <a:t>improvement</a:t>
              </a:r>
            </a:p>
            <a:p>
              <a:pPr marL="540000" lvl="1" indent="-285750">
                <a:spcAft>
                  <a:spcPts val="1200"/>
                </a:spcAft>
                <a:buFont typeface="Arial" panose="020B0604020202020204" pitchFamily="34" charset="0"/>
                <a:buChar char="•"/>
              </a:pPr>
              <a:r>
                <a:rPr lang="en-AU" sz="1600" dirty="0" smtClean="0">
                  <a:latin typeface="Arial" panose="020B0604020202020204" pitchFamily="34" charset="0"/>
                  <a:cs typeface="Arial" panose="020B0604020202020204" pitchFamily="34" charset="0"/>
                </a:rPr>
                <a:t>implement </a:t>
              </a:r>
              <a:r>
                <a:rPr lang="en-AU" sz="1600" dirty="0">
                  <a:latin typeface="Arial" panose="020B0604020202020204" pitchFamily="34" charset="0"/>
                  <a:cs typeface="Arial" panose="020B0604020202020204" pitchFamily="34" charset="0"/>
                </a:rPr>
                <a:t>clear </a:t>
              </a:r>
              <a:r>
                <a:rPr lang="en-AU" sz="1600" dirty="0" smtClean="0">
                  <a:latin typeface="Arial" panose="020B0604020202020204" pitchFamily="34" charset="0"/>
                  <a:cs typeface="Arial" panose="020B0604020202020204" pitchFamily="34" charset="0"/>
                </a:rPr>
                <a:t>and consistent corporate </a:t>
              </a:r>
              <a:r>
                <a:rPr lang="en-AU" sz="1600" dirty="0">
                  <a:latin typeface="Arial" panose="020B0604020202020204" pitchFamily="34" charset="0"/>
                  <a:cs typeface="Arial" panose="020B0604020202020204" pitchFamily="34" charset="0"/>
                </a:rPr>
                <a:t>protocols to detect, address, and respond to allegations and substantiated cases of child abuse.</a:t>
              </a:r>
            </a:p>
            <a:p>
              <a:pPr marL="540000" indent="-285750">
                <a:spcAft>
                  <a:spcPts val="1200"/>
                </a:spcAft>
                <a:buFont typeface="Arial" panose="020B0604020202020204" pitchFamily="34" charset="0"/>
                <a:buChar char="•"/>
              </a:pP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378494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grpSp>
        <p:nvGrpSpPr>
          <p:cNvPr id="5" name="Group 4"/>
          <p:cNvGrpSpPr/>
          <p:nvPr/>
        </p:nvGrpSpPr>
        <p:grpSpPr>
          <a:xfrm>
            <a:off x="532651" y="1124744"/>
            <a:ext cx="8064897" cy="4540931"/>
            <a:chOff x="248011" y="1386288"/>
            <a:chExt cx="8640960" cy="4540931"/>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Lst>
            </a:blip>
            <a:srcRect l="51373" t="12583" r="3168" b="79494"/>
            <a:stretch/>
          </p:blipFill>
          <p:spPr bwMode="auto">
            <a:xfrm>
              <a:off x="248011" y="1386288"/>
              <a:ext cx="8640960" cy="1205106"/>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268971" y="1556792"/>
              <a:ext cx="8620000" cy="4370427"/>
            </a:xfrm>
            <a:prstGeom prst="rect">
              <a:avLst/>
            </a:prstGeom>
            <a:noFill/>
          </p:spPr>
          <p:txBody>
            <a:bodyPr wrap="square" rtlCol="0">
              <a:spAutoFit/>
            </a:bodyPr>
            <a:lstStyle/>
            <a:p>
              <a:pPr algn="ctr"/>
              <a:r>
                <a:rPr lang="en-AU"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Standard </a:t>
              </a:r>
              <a:r>
                <a:rPr lang="en-AU"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7:</a:t>
              </a:r>
            </a:p>
            <a:p>
              <a:pPr algn="ctr"/>
              <a:r>
                <a:rPr lang="en-AU"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Empowerment </a:t>
              </a:r>
              <a:r>
                <a:rPr lang="en-AU"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participation</a:t>
              </a:r>
              <a:endParaRPr lang="en-AU" sz="2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AU"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r>
                <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rPr>
                <a:t>Supporting children and young people to understand their rights, contribute to child safety planning and to raise concerns </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l">
                <a:spcAft>
                  <a:spcPts val="1200"/>
                </a:spcAft>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This means:</a:t>
              </a:r>
            </a:p>
            <a:p>
              <a:pPr marL="540000" indent="-285750" algn="l">
                <a:spcAft>
                  <a:spcPts val="1200"/>
                </a:spcAft>
                <a:buFont typeface="Arial" panose="020B0604020202020204" pitchFamily="34" charset="0"/>
                <a:buChar char="•"/>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valuing and respecting children’s opinions</a:t>
              </a:r>
            </a:p>
            <a:p>
              <a:pPr marL="540000" indent="-285750" algn="l">
                <a:spcAft>
                  <a:spcPts val="1200"/>
                </a:spcAft>
                <a:buFont typeface="Arial" panose="020B0604020202020204" pitchFamily="34" charset="0"/>
                <a:buChar char="•"/>
              </a:pP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encouraging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children’s participation in decision making</a:t>
              </a:r>
            </a:p>
            <a:p>
              <a:pPr marL="540000" indent="-285750" algn="l">
                <a:spcAft>
                  <a:spcPts val="1200"/>
                </a:spcAft>
                <a:buFont typeface="Arial" panose="020B0604020202020204" pitchFamily="34" charset="0"/>
                <a:buChar char="•"/>
              </a:pP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establishing </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an environment of trust and inclusion that enables children to ask questions and speak up if they are worried or feeling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unsafe.</a:t>
              </a:r>
            </a:p>
            <a:p>
              <a:pPr marL="540000" indent="-285750" algn="l">
                <a:spcAft>
                  <a:spcPts val="1200"/>
                </a:spcAft>
                <a:buFont typeface="Arial" panose="020B0604020202020204" pitchFamily="34" charset="0"/>
                <a:buChar char="•"/>
              </a:pPr>
              <a:r>
                <a:rPr lang="en-AU" sz="1600" dirty="0" smtClean="0">
                  <a:latin typeface="Arial" panose="020B0604020202020204" pitchFamily="34" charset="0"/>
                  <a:ea typeface="Open Sans" panose="020B0606030504020204" pitchFamily="34" charset="0"/>
                  <a:cs typeface="Arial" panose="020B0604020202020204" pitchFamily="34" charset="0"/>
                </a:rPr>
                <a:t>observation of children’s behaviour</a:t>
              </a:r>
            </a:p>
            <a:p>
              <a:pPr marL="540000" indent="-285750" algn="l">
                <a:spcAft>
                  <a:spcPts val="1200"/>
                </a:spcAft>
                <a:buFont typeface="Arial" panose="020B0604020202020204" pitchFamily="34" charset="0"/>
                <a:buChar char="•"/>
              </a:pPr>
              <a:r>
                <a:rPr lang="en-AU" sz="1600" dirty="0" smtClean="0">
                  <a:latin typeface="Arial" panose="020B0604020202020204" pitchFamily="34" charset="0"/>
                  <a:ea typeface="Open Sans" panose="020B0606030504020204" pitchFamily="34" charset="0"/>
                  <a:cs typeface="Arial" panose="020B0604020202020204" pitchFamily="34" charset="0"/>
                </a:rPr>
                <a:t>active promotion of  children’s safety </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323916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20689"/>
            <a:ext cx="7772400" cy="720080"/>
          </a:xfrm>
        </p:spPr>
        <p:txBody>
          <a:bodyPr/>
          <a:lstStyle/>
          <a:p>
            <a:r>
              <a:rPr lang="en-AU" dirty="0" smtClean="0"/>
              <a:t>Still to be done………………………</a:t>
            </a:r>
            <a:endParaRPr lang="en-AU" dirty="0"/>
          </a:p>
        </p:txBody>
      </p:sp>
      <p:sp>
        <p:nvSpPr>
          <p:cNvPr id="4" name="Subtitle 3"/>
          <p:cNvSpPr>
            <a:spLocks noGrp="1"/>
          </p:cNvSpPr>
          <p:nvPr>
            <p:ph type="subTitle" idx="1"/>
          </p:nvPr>
        </p:nvSpPr>
        <p:spPr>
          <a:xfrm>
            <a:off x="685800" y="1556792"/>
            <a:ext cx="7772400" cy="4082008"/>
          </a:xfrm>
        </p:spPr>
        <p:txBody>
          <a:bodyPr/>
          <a:lstStyle/>
          <a:p>
            <a:pPr marL="342900" indent="-342900" algn="l">
              <a:buFont typeface="Arial" panose="020B0604020202020204" pitchFamily="34" charset="0"/>
              <a:buChar char="•"/>
            </a:pPr>
            <a:r>
              <a:rPr lang="en-AU" sz="2800" dirty="0" smtClean="0">
                <a:solidFill>
                  <a:schemeClr val="tx1"/>
                </a:solidFill>
              </a:rPr>
              <a:t>Training: rolled out July onwards – on-line &amp; </a:t>
            </a:r>
            <a:r>
              <a:rPr lang="en-AU" sz="2800" dirty="0" smtClean="0">
                <a:solidFill>
                  <a:schemeClr val="tx1"/>
                </a:solidFill>
              </a:rPr>
              <a:t>face-			to-face</a:t>
            </a:r>
            <a:endParaRPr lang="en-AU" sz="2800" dirty="0" smtClean="0">
              <a:solidFill>
                <a:schemeClr val="tx1"/>
              </a:solidFill>
            </a:endParaRPr>
          </a:p>
          <a:p>
            <a:pPr marL="342900" indent="-342900" algn="l">
              <a:buFont typeface="Arial" panose="020B0604020202020204" pitchFamily="34" charset="0"/>
              <a:buChar char="•"/>
            </a:pPr>
            <a:r>
              <a:rPr lang="en-AU" sz="2800" dirty="0" smtClean="0">
                <a:solidFill>
                  <a:schemeClr val="tx1"/>
                </a:solidFill>
              </a:rPr>
              <a:t>Review of PDs &amp; Recruitment Process: </a:t>
            </a:r>
            <a:r>
              <a:rPr lang="en-AU" sz="2800" dirty="0" smtClean="0">
                <a:solidFill>
                  <a:schemeClr val="tx1"/>
                </a:solidFill>
              </a:rPr>
              <a:t>					Commenced </a:t>
            </a:r>
            <a:r>
              <a:rPr lang="en-AU" sz="2800" dirty="0" smtClean="0">
                <a:solidFill>
                  <a:schemeClr val="tx1"/>
                </a:solidFill>
              </a:rPr>
              <a:t>&amp; </a:t>
            </a:r>
            <a:r>
              <a:rPr lang="en-AU" sz="2800" dirty="0" smtClean="0">
                <a:solidFill>
                  <a:schemeClr val="tx1"/>
                </a:solidFill>
              </a:rPr>
              <a:t>ongoing</a:t>
            </a:r>
            <a:endParaRPr lang="en-AU" sz="2800" dirty="0" smtClean="0">
              <a:solidFill>
                <a:schemeClr val="tx1"/>
              </a:solidFill>
            </a:endParaRPr>
          </a:p>
          <a:p>
            <a:pPr marL="342900" indent="-342900" algn="l">
              <a:buFont typeface="Arial" panose="020B0604020202020204" pitchFamily="34" charset="0"/>
              <a:buChar char="•"/>
            </a:pPr>
            <a:r>
              <a:rPr lang="en-AU" sz="2800" dirty="0" smtClean="0">
                <a:solidFill>
                  <a:schemeClr val="tx1"/>
                </a:solidFill>
              </a:rPr>
              <a:t>Department/Unit Risk Assessments: commenced </a:t>
            </a:r>
            <a:r>
              <a:rPr lang="en-AU" sz="2800" dirty="0" smtClean="0">
                <a:solidFill>
                  <a:schemeClr val="tx1"/>
                </a:solidFill>
              </a:rPr>
              <a:t>			&amp; ongoing</a:t>
            </a:r>
            <a:endParaRPr lang="en-AU" sz="2800" dirty="0" smtClean="0">
              <a:solidFill>
                <a:schemeClr val="tx1"/>
              </a:solidFill>
            </a:endParaRPr>
          </a:p>
          <a:p>
            <a:pPr marL="342900" indent="-342900" algn="l">
              <a:buFont typeface="Arial" panose="020B0604020202020204" pitchFamily="34" charset="0"/>
              <a:buChar char="•"/>
            </a:pPr>
            <a:r>
              <a:rPr lang="en-AU" sz="2800" dirty="0" smtClean="0">
                <a:solidFill>
                  <a:schemeClr val="tx1"/>
                </a:solidFill>
              </a:rPr>
              <a:t>Reporting &amp; Responding Process: ongoing </a:t>
            </a:r>
            <a:r>
              <a:rPr lang="en-AU" sz="2800" dirty="0" smtClean="0">
                <a:solidFill>
                  <a:schemeClr val="tx1"/>
                </a:solidFill>
              </a:rPr>
              <a:t>review</a:t>
            </a:r>
            <a:endParaRPr lang="en-AU" sz="2800" dirty="0" smtClean="0">
              <a:solidFill>
                <a:schemeClr val="tx1"/>
              </a:solidFill>
            </a:endParaRPr>
          </a:p>
          <a:p>
            <a:pPr marL="342900" indent="-342900" algn="l">
              <a:buFont typeface="Arial" panose="020B0604020202020204" pitchFamily="34" charset="0"/>
              <a:buChar char="•"/>
            </a:pPr>
            <a:r>
              <a:rPr lang="en-AU" sz="2800" dirty="0" smtClean="0">
                <a:solidFill>
                  <a:schemeClr val="tx1"/>
                </a:solidFill>
              </a:rPr>
              <a:t>Contractors, Tenants etc.: to </a:t>
            </a:r>
            <a:r>
              <a:rPr lang="en-AU" sz="2800" dirty="0" smtClean="0">
                <a:solidFill>
                  <a:schemeClr val="tx1"/>
                </a:solidFill>
              </a:rPr>
              <a:t>commence including 			discussions </a:t>
            </a:r>
            <a:r>
              <a:rPr lang="en-AU" sz="2800" dirty="0" err="1" smtClean="0">
                <a:solidFill>
                  <a:schemeClr val="tx1"/>
                </a:solidFill>
              </a:rPr>
              <a:t>etc</a:t>
            </a:r>
            <a:r>
              <a:rPr lang="en-AU" sz="2800" dirty="0" smtClean="0">
                <a:solidFill>
                  <a:schemeClr val="tx1"/>
                </a:solidFill>
              </a:rPr>
              <a:t> </a:t>
            </a:r>
            <a:endParaRPr lang="en-AU" sz="2800" dirty="0">
              <a:solidFill>
                <a:schemeClr val="tx1"/>
              </a:solidFill>
            </a:endParaRPr>
          </a:p>
        </p:txBody>
      </p:sp>
      <p:sp>
        <p:nvSpPr>
          <p:cNvPr id="2" name="Footer Placeholder 1"/>
          <p:cNvSpPr>
            <a:spLocks noGrp="1"/>
          </p:cNvSpPr>
          <p:nvPr>
            <p:ph type="ftr" sz="quarter" idx="4294967295"/>
          </p:nvPr>
        </p:nvSpPr>
        <p:spPr>
          <a:xfrm>
            <a:off x="0" y="6356350"/>
            <a:ext cx="2895600" cy="365125"/>
          </a:xfrm>
          <a:prstGeom prst="rect">
            <a:avLst/>
          </a:prstGeom>
        </p:spPr>
        <p:txBody>
          <a:bodyPr/>
          <a:lstStyle/>
          <a:p>
            <a:pPr>
              <a:defRPr/>
            </a:pPr>
            <a:r>
              <a:rPr lang="en-AU" dirty="0" smtClean="0"/>
              <a:t>Victorian Child Safe Standards</a:t>
            </a:r>
            <a:endParaRPr lang="en-AU" dirty="0"/>
          </a:p>
        </p:txBody>
      </p:sp>
    </p:spTree>
    <p:extLst>
      <p:ext uri="{BB962C8B-B14F-4D97-AF65-F5344CB8AC3E}">
        <p14:creationId xmlns:p14="http://schemas.microsoft.com/office/powerpoint/2010/main" val="163545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92150"/>
            <a:ext cx="8229600" cy="720626"/>
          </a:xfrm>
        </p:spPr>
        <p:txBody>
          <a:bodyPr/>
          <a:lstStyle/>
          <a:p>
            <a:pPr algn="l"/>
            <a:r>
              <a:rPr lang="en-AU" dirty="0" smtClean="0"/>
              <a:t>Our expectations…………………………</a:t>
            </a:r>
            <a:endParaRPr lang="en-AU" dirty="0"/>
          </a:p>
        </p:txBody>
      </p:sp>
      <p:sp>
        <p:nvSpPr>
          <p:cNvPr id="3" name="Content Placeholder 2"/>
          <p:cNvSpPr>
            <a:spLocks noGrp="1"/>
          </p:cNvSpPr>
          <p:nvPr>
            <p:ph idx="1"/>
          </p:nvPr>
        </p:nvSpPr>
        <p:spPr>
          <a:xfrm>
            <a:off x="484079" y="1430926"/>
            <a:ext cx="8229600" cy="4518354"/>
          </a:xfrm>
        </p:spPr>
        <p:txBody>
          <a:bodyPr/>
          <a:lstStyle/>
          <a:p>
            <a:r>
              <a:rPr lang="en-AU" dirty="0" smtClean="0"/>
              <a:t>We are not the “police” … each tenant, contractor etc. is responsible to be complainant with CCS</a:t>
            </a:r>
          </a:p>
          <a:p>
            <a:r>
              <a:rPr lang="en-AU" dirty="0" smtClean="0"/>
              <a:t>We will be asking for evidence….</a:t>
            </a:r>
            <a:r>
              <a:rPr lang="en-AU" sz="2400" dirty="0" smtClean="0"/>
              <a:t>To Be Determined</a:t>
            </a:r>
          </a:p>
          <a:p>
            <a:r>
              <a:rPr lang="en-AU" dirty="0" smtClean="0"/>
              <a:t>Things like:	copy of CSS Policy</a:t>
            </a:r>
          </a:p>
          <a:p>
            <a:pPr marL="0" indent="0">
              <a:buNone/>
            </a:pPr>
            <a:r>
              <a:rPr lang="en-AU" dirty="0"/>
              <a:t>	</a:t>
            </a:r>
            <a:r>
              <a:rPr lang="en-AU" dirty="0" smtClean="0"/>
              <a:t>		Code of Conduct</a:t>
            </a:r>
          </a:p>
          <a:p>
            <a:pPr marL="0" indent="0">
              <a:buNone/>
            </a:pPr>
            <a:r>
              <a:rPr lang="en-AU" dirty="0"/>
              <a:t>	</a:t>
            </a:r>
            <a:r>
              <a:rPr lang="en-AU" dirty="0" smtClean="0"/>
              <a:t>		Reporting Process</a:t>
            </a:r>
          </a:p>
          <a:p>
            <a:pPr marL="0" indent="0">
              <a:buNone/>
            </a:pPr>
            <a:r>
              <a:rPr lang="en-AU" dirty="0" smtClean="0"/>
              <a:t>			Training Tools</a:t>
            </a:r>
            <a:endParaRPr lang="en-AU" dirty="0"/>
          </a:p>
        </p:txBody>
      </p:sp>
    </p:spTree>
    <p:extLst>
      <p:ext uri="{BB962C8B-B14F-4D97-AF65-F5344CB8AC3E}">
        <p14:creationId xmlns:p14="http://schemas.microsoft.com/office/powerpoint/2010/main" val="286807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sp>
        <p:nvSpPr>
          <p:cNvPr id="3" name="Title 1"/>
          <p:cNvSpPr txBox="1">
            <a:spLocks/>
          </p:cNvSpPr>
          <p:nvPr/>
        </p:nvSpPr>
        <p:spPr>
          <a:xfrm>
            <a:off x="827584" y="692696"/>
            <a:ext cx="7153275" cy="6556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800" b="0" i="0" u="none" strike="noStrike" kern="120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Further Information and Resources</a:t>
            </a:r>
            <a:endParaRPr kumimoji="0" lang="en-AU" sz="2800" b="0"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539552" y="1196752"/>
            <a:ext cx="5328592" cy="4257392"/>
          </a:xfrm>
          <a:prstGeom prst="rect">
            <a:avLst/>
          </a:prstGeom>
        </p:spPr>
        <p:txBody>
          <a:bodyPr/>
          <a:lstStyle/>
          <a:p>
            <a:pPr marL="0" marR="0" lvl="0" indent="0" algn="l" defTabSz="914400" rtl="0" eaLnBrk="1" fontAlgn="base" latinLnBrk="0" hangingPunct="1">
              <a:lnSpc>
                <a:spcPct val="100000"/>
              </a:lnSpc>
              <a:spcBef>
                <a:spcPts val="0"/>
              </a:spcBef>
              <a:spcAft>
                <a:spcPts val="1200"/>
              </a:spcAft>
              <a:buClrTx/>
              <a:buSzTx/>
              <a:buFont typeface="Arial" charset="0"/>
              <a:buNone/>
              <a:tabLst/>
              <a:defRPr/>
            </a:pPr>
            <a:r>
              <a:rPr kumimoji="0" lang="en-AU" altLang="en-US"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Email </a:t>
            </a:r>
            <a:r>
              <a:rPr kumimoji="0" lang="en-AU" altLang="en-US" sz="1400" b="0" i="0" u="none" strike="noStrike" kern="1200" cap="none" spc="0" normalizeH="0" baseline="0" noProof="0" dirty="0" smtClean="0">
                <a:ln>
                  <a:noFill/>
                </a:ln>
                <a:solidFill>
                  <a:srgbClr val="0000FF"/>
                </a:solidFill>
                <a:effectLst/>
                <a:uLnTx/>
                <a:uFillTx/>
                <a:latin typeface="Calibri" pitchFamily="34" charset="0"/>
                <a:ea typeface="+mn-ea"/>
                <a:cs typeface="Calibri" pitchFamily="34" charset="0"/>
              </a:rPr>
              <a:t>childsafestandards@dhs.vic.gov.au</a:t>
            </a:r>
          </a:p>
          <a:p>
            <a:pPr marL="0" marR="0" lvl="0" indent="0" algn="l" defTabSz="914400" rtl="0" eaLnBrk="1" fontAlgn="base" latinLnBrk="0" hangingPunct="1">
              <a:lnSpc>
                <a:spcPct val="100000"/>
              </a:lnSpc>
              <a:spcBef>
                <a:spcPts val="0"/>
              </a:spcBef>
              <a:spcAft>
                <a:spcPts val="1200"/>
              </a:spcAft>
              <a:buClrTx/>
              <a:buSzTx/>
              <a:buFont typeface="Wingdings" pitchFamily="2" charset="2"/>
              <a:buNone/>
              <a:tabLst/>
              <a:defRPr/>
            </a:pPr>
            <a:r>
              <a:rPr kumimoji="0" lang="en-AU" altLang="en-US" sz="1400" b="0" i="0" u="none" strike="noStrike" kern="1200" cap="none" spc="0" normalizeH="0" baseline="0" noProof="0" dirty="0" smtClean="0">
                <a:ln>
                  <a:noFill/>
                </a:ln>
                <a:solidFill>
                  <a:srgbClr val="0000FF"/>
                </a:solidFill>
                <a:effectLst/>
                <a:uLnTx/>
                <a:uFillTx/>
                <a:latin typeface="Calibri" pitchFamily="34" charset="0"/>
                <a:ea typeface="+mn-ea"/>
                <a:cs typeface="Calibri" pitchFamily="34" charset="0"/>
              </a:rPr>
              <a:t>http://www.dhs.vic.gov.au/about-the-department/documents-and-resources/policies,-guidelines-and-legislation/child-safe-standards</a:t>
            </a:r>
          </a:p>
          <a:p>
            <a:pPr marL="0" marR="0" lvl="0" indent="0" algn="l" defTabSz="914400" rtl="0" eaLnBrk="1" fontAlgn="base" latinLnBrk="0" hangingPunct="1">
              <a:lnSpc>
                <a:spcPct val="100000"/>
              </a:lnSpc>
              <a:spcBef>
                <a:spcPts val="0"/>
              </a:spcBef>
              <a:spcAft>
                <a:spcPts val="1200"/>
              </a:spcAft>
              <a:buClrTx/>
              <a:buSzTx/>
              <a:buFont typeface="Wingdings" pitchFamily="2" charset="2"/>
              <a:buNone/>
              <a:tabLst/>
              <a:defRPr/>
            </a:pPr>
            <a:r>
              <a:rPr kumimoji="0" lang="en-AU" altLang="en-US" sz="1400" b="0" i="0" u="none" strike="noStrike" kern="1200" cap="none" spc="0" normalizeH="0" baseline="0" noProof="0" dirty="0" smtClean="0">
                <a:ln>
                  <a:noFill/>
                </a:ln>
                <a:solidFill>
                  <a:srgbClr val="0000FF"/>
                </a:solidFill>
                <a:effectLst/>
                <a:uLnTx/>
                <a:uFillTx/>
                <a:latin typeface="Calibri" pitchFamily="34" charset="0"/>
                <a:ea typeface="+mn-ea"/>
                <a:cs typeface="Calibri" pitchFamily="34" charset="0"/>
              </a:rPr>
              <a:t>http://www.dhs.vic.gov.au/about-the-department/documents-and-resources/policies,-guidelines-and-legislation/child-safe-standards-resources</a:t>
            </a:r>
          </a:p>
          <a:p>
            <a:pPr lvl="0">
              <a:spcBef>
                <a:spcPts val="0"/>
              </a:spcBef>
              <a:spcAft>
                <a:spcPts val="1200"/>
              </a:spcAft>
            </a:pPr>
            <a:r>
              <a:rPr kumimoji="0" lang="en-AU"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Victorian Commission for Children and Young People</a:t>
            </a:r>
            <a:r>
              <a:rPr lang="en-AU" sz="1400" dirty="0" smtClean="0">
                <a:latin typeface="Calibri" pitchFamily="34" charset="0"/>
                <a:cs typeface="Calibri" pitchFamily="34" charset="0"/>
              </a:rPr>
              <a:t> </a:t>
            </a:r>
            <a:r>
              <a:rPr lang="en-AU" sz="1400" dirty="0" smtClean="0">
                <a:latin typeface="Calibri" pitchFamily="34" charset="0"/>
                <a:cs typeface="Calibri" pitchFamily="34" charset="0"/>
                <a:hlinkClick r:id="rId2"/>
              </a:rPr>
              <a:t>http://www.ccyp.vic.gov.au/child-safe-standards.htm</a:t>
            </a:r>
            <a:endParaRPr lang="en-AU" sz="1400" dirty="0" smtClean="0">
              <a:latin typeface="Calibri" pitchFamily="34" charset="0"/>
              <a:cs typeface="Calibri" pitchFamily="34" charset="0"/>
            </a:endParaRPr>
          </a:p>
          <a:p>
            <a:pPr marL="0" marR="0" lvl="0" indent="0" algn="l" defTabSz="914400" rtl="0" eaLnBrk="1" fontAlgn="base" latinLnBrk="0" hangingPunct="1">
              <a:lnSpc>
                <a:spcPct val="100000"/>
              </a:lnSpc>
              <a:spcBef>
                <a:spcPts val="0"/>
              </a:spcBef>
              <a:spcAft>
                <a:spcPts val="1200"/>
              </a:spcAft>
              <a:buClrTx/>
              <a:buSzTx/>
              <a:buFont typeface="Arial" charset="0"/>
              <a:buNone/>
              <a:tabLst/>
              <a:defRPr/>
            </a:pPr>
            <a:r>
              <a:rPr kumimoji="0" lang="en-AU"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The Australian Council for Children and Youth Organisation’s </a:t>
            </a:r>
            <a:r>
              <a:rPr kumimoji="0" lang="en-AU" sz="14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Safeguarding Children is an accreditation program run by the Australian Childhood Foundation </a:t>
            </a:r>
            <a:r>
              <a:rPr kumimoji="0" lang="en-AU" sz="1400" b="0" i="0" u="sng" strike="noStrike" kern="1200" cap="none" spc="0" normalizeH="0" baseline="0" noProof="0" dirty="0" smtClean="0">
                <a:ln>
                  <a:noFill/>
                </a:ln>
                <a:solidFill>
                  <a:srgbClr val="0000FF"/>
                </a:solidFill>
                <a:effectLst/>
                <a:uLnTx/>
                <a:uFillTx/>
                <a:latin typeface="Calibri" pitchFamily="34" charset="0"/>
                <a:ea typeface="+mn-ea"/>
                <a:cs typeface="Calibri" pitchFamily="34" charset="0"/>
              </a:rPr>
              <a:t>www.safeguardingchildren.com.au</a:t>
            </a:r>
          </a:p>
          <a:p>
            <a:pPr marL="342900" marR="0" lvl="0" indent="-342900" algn="l" defTabSz="914400" rtl="0" eaLnBrk="1" fontAlgn="base" latinLnBrk="0" hangingPunct="1">
              <a:lnSpc>
                <a:spcPct val="100000"/>
              </a:lnSpc>
              <a:spcBef>
                <a:spcPts val="0"/>
              </a:spcBef>
              <a:spcAft>
                <a:spcPts val="1200"/>
              </a:spcAft>
              <a:buClrTx/>
              <a:buSzTx/>
              <a:buFont typeface="Arial" charset="0"/>
              <a:buNone/>
              <a:tabLst/>
              <a:defRPr/>
            </a:pPr>
            <a:r>
              <a:rPr kumimoji="0" lang="en-AU"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Life Without Barriers –</a:t>
            </a:r>
            <a:r>
              <a:rPr kumimoji="0" lang="en-AU" sz="14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We Put Children First </a:t>
            </a:r>
            <a:r>
              <a:rPr kumimoji="0" lang="en-AU" sz="1400" b="0" i="0" u="none" strike="noStrike" kern="1200" cap="none" spc="0" normalizeH="0" baseline="0" noProof="0" dirty="0" smtClean="0">
                <a:ln>
                  <a:noFill/>
                </a:ln>
                <a:solidFill>
                  <a:srgbClr val="0000FF"/>
                </a:solidFill>
                <a:effectLst/>
                <a:uLnTx/>
                <a:uFillTx/>
                <a:latin typeface="Calibri" pitchFamily="34" charset="0"/>
                <a:ea typeface="+mn-ea"/>
                <a:cs typeface="Calibri" pitchFamily="34" charset="0"/>
              </a:rPr>
              <a:t>www.lwb.org.au/childrenfirst</a:t>
            </a:r>
          </a:p>
          <a:p>
            <a:pPr marL="0" marR="0" lvl="0" indent="0" algn="l" defTabSz="914400" rtl="0" eaLnBrk="1" fontAlgn="base" latinLnBrk="0" hangingPunct="1">
              <a:lnSpc>
                <a:spcPct val="100000"/>
              </a:lnSpc>
              <a:spcBef>
                <a:spcPts val="0"/>
              </a:spcBef>
              <a:spcAft>
                <a:spcPts val="1200"/>
              </a:spcAft>
              <a:buClrTx/>
              <a:buSzTx/>
              <a:buFont typeface="Arial" charset="0"/>
              <a:buNone/>
              <a:tabLst/>
              <a:defRPr/>
            </a:pPr>
            <a:r>
              <a:rPr kumimoji="0" lang="en-AU"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Childwise has published </a:t>
            </a:r>
            <a:r>
              <a:rPr kumimoji="0" lang="en-AU" sz="14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12 Steps to Building Child Safe Organisations and conducts regular training, such as Choose with Care and cyber safety programs </a:t>
            </a:r>
            <a:r>
              <a:rPr kumimoji="0" lang="en-AU" sz="1400" b="0" i="0" u="sng" strike="noStrike" kern="1200" cap="none" spc="0" normalizeH="0" baseline="0" noProof="0" dirty="0" smtClean="0">
                <a:ln>
                  <a:noFill/>
                </a:ln>
                <a:solidFill>
                  <a:srgbClr val="0000FF"/>
                </a:solidFill>
                <a:effectLst/>
                <a:uLnTx/>
                <a:uFillTx/>
                <a:latin typeface="Calibri" pitchFamily="34" charset="0"/>
                <a:ea typeface="+mn-ea"/>
                <a:cs typeface="Calibri" pitchFamily="34" charset="0"/>
              </a:rPr>
              <a:t>www.childwise.net</a:t>
            </a:r>
          </a:p>
          <a:p>
            <a:pPr marL="342900" marR="0" lvl="0" indent="-342900" algn="l" defTabSz="914400" rtl="0" eaLnBrk="1" fontAlgn="base" latinLnBrk="0" hangingPunct="1">
              <a:lnSpc>
                <a:spcPct val="100000"/>
              </a:lnSpc>
              <a:spcBef>
                <a:spcPts val="0"/>
              </a:spcBef>
              <a:spcAft>
                <a:spcPts val="1200"/>
              </a:spcAft>
              <a:buClrTx/>
              <a:buSzTx/>
              <a:buFont typeface="Arial" charset="0"/>
              <a:buNone/>
              <a:tabLst/>
              <a:defRPr/>
            </a:pPr>
            <a:r>
              <a:rPr kumimoji="0" lang="en-AU" sz="1400" b="0" i="0" u="none" strike="noStrike" kern="1200" cap="none" spc="0" normalizeH="0" baseline="0" noProof="0" dirty="0" smtClean="0">
                <a:ln>
                  <a:noFill/>
                </a:ln>
                <a:solidFill>
                  <a:srgbClr val="0000FF"/>
                </a:solidFill>
                <a:effectLst/>
                <a:uLnTx/>
                <a:uFillTx/>
                <a:latin typeface="Calibri" pitchFamily="34" charset="0"/>
                <a:ea typeface="+mn-ea"/>
                <a:cs typeface="Calibri" pitchFamily="34" charset="0"/>
              </a:rPr>
              <a:t>https://aifs.gov.au/cfca/topics/child-safe-organisations</a:t>
            </a: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6367" y="1196752"/>
            <a:ext cx="1828984" cy="25866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cstate="print"/>
          <a:srcRect/>
          <a:stretch>
            <a:fillRect/>
          </a:stretch>
        </p:blipFill>
        <p:spPr bwMode="auto">
          <a:xfrm>
            <a:off x="5868144" y="2276872"/>
            <a:ext cx="1657747" cy="2354563"/>
          </a:xfrm>
          <a:prstGeom prst="rect">
            <a:avLst/>
          </a:prstGeom>
          <a:noFill/>
          <a:ln w="9525">
            <a:solidFill>
              <a:schemeClr val="tx1"/>
            </a:solidFill>
            <a:miter lim="800000"/>
            <a:headEnd/>
            <a:tailEnd/>
          </a:ln>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3588" y="3455846"/>
            <a:ext cx="1790900" cy="25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4294967295"/>
          </p:nvPr>
        </p:nvSpPr>
        <p:spPr>
          <a:xfrm>
            <a:off x="3124200" y="6356350"/>
            <a:ext cx="2895600" cy="365125"/>
          </a:xfrm>
        </p:spPr>
        <p:txBody>
          <a:bodyPr/>
          <a:lstStyle/>
          <a:p>
            <a:pPr algn="ctr">
              <a:defRPr/>
            </a:pPr>
            <a:r>
              <a:rPr lang="en-AU" sz="1400" dirty="0" smtClean="0">
                <a:solidFill>
                  <a:schemeClr val="bg1"/>
                </a:solidFill>
              </a:rPr>
              <a:t>Victorian Child Safe Standards</a:t>
            </a:r>
            <a:endParaRPr lang="en-AU" sz="1400" dirty="0">
              <a:solidFill>
                <a:schemeClr val="bg1"/>
              </a:solidFill>
            </a:endParaRPr>
          </a:p>
        </p:txBody>
      </p:sp>
      <p:grpSp>
        <p:nvGrpSpPr>
          <p:cNvPr id="6" name="Group 6"/>
          <p:cNvGrpSpPr>
            <a:grpSpLocks/>
          </p:cNvGrpSpPr>
          <p:nvPr/>
        </p:nvGrpSpPr>
        <p:grpSpPr bwMode="auto">
          <a:xfrm>
            <a:off x="930275" y="1138238"/>
            <a:ext cx="7445375" cy="4033837"/>
            <a:chOff x="930275" y="1138238"/>
            <a:chExt cx="7445375" cy="4033837"/>
          </a:xfrm>
        </p:grpSpPr>
        <p:pic>
          <p:nvPicPr>
            <p:cNvPr id="7" name="Picture 8" descr="http://ichef.bbci.co.uk/news/624/mcs/media/images/80084000/jpg/_80084889_hi016560931(1).jpg"/>
            <p:cNvPicPr>
              <a:picLocks noChangeAspect="1" noChangeArrowheads="1"/>
            </p:cNvPicPr>
            <p:nvPr/>
          </p:nvPicPr>
          <p:blipFill>
            <a:blip r:embed="rId2" cstate="print"/>
            <a:srcRect b="3703"/>
            <a:stretch>
              <a:fillRect/>
            </a:stretch>
          </p:blipFill>
          <p:spPr bwMode="auto">
            <a:xfrm>
              <a:off x="930275" y="1138238"/>
              <a:ext cx="7445375" cy="4033837"/>
            </a:xfrm>
            <a:prstGeom prst="rect">
              <a:avLst/>
            </a:prstGeom>
            <a:noFill/>
            <a:ln w="9525">
              <a:noFill/>
              <a:miter lim="800000"/>
              <a:headEnd/>
              <a:tailEnd/>
            </a:ln>
          </p:spPr>
        </p:pic>
        <p:sp>
          <p:nvSpPr>
            <p:cNvPr id="8" name="TextBox 4"/>
            <p:cNvSpPr txBox="1">
              <a:spLocks noChangeArrowheads="1"/>
            </p:cNvSpPr>
            <p:nvPr/>
          </p:nvSpPr>
          <p:spPr bwMode="auto">
            <a:xfrm>
              <a:off x="5546725" y="1493838"/>
              <a:ext cx="2703513" cy="1200150"/>
            </a:xfrm>
            <a:prstGeom prst="rect">
              <a:avLst/>
            </a:prstGeom>
            <a:noFill/>
            <a:ln w="9525">
              <a:noFill/>
              <a:miter lim="800000"/>
              <a:headEnd/>
              <a:tailEnd/>
            </a:ln>
          </p:spPr>
          <p:txBody>
            <a:bodyPr>
              <a:spAutoFit/>
            </a:bodyPr>
            <a:lstStyle/>
            <a:p>
              <a:r>
                <a:rPr lang="en-AU" altLang="en-US" dirty="0">
                  <a:solidFill>
                    <a:schemeClr val="bg1"/>
                  </a:solidFill>
                </a:rPr>
                <a:t>CHILDREN CANNOT STOP CHILD </a:t>
              </a:r>
              <a:r>
                <a:rPr lang="en-AU" altLang="en-US" dirty="0" smtClean="0">
                  <a:solidFill>
                    <a:schemeClr val="bg1"/>
                  </a:solidFill>
                </a:rPr>
                <a:t>ABUSE.....</a:t>
              </a:r>
              <a:endParaRPr lang="en-AU" altLang="en-US" dirty="0">
                <a:solidFill>
                  <a:schemeClr val="bg1"/>
                </a:solidFill>
              </a:endParaRPr>
            </a:p>
            <a:p>
              <a:endParaRPr lang="en-AU" altLang="en-US" dirty="0">
                <a:solidFill>
                  <a:schemeClr val="bg1"/>
                </a:solidFill>
              </a:endParaRPr>
            </a:p>
            <a:p>
              <a:pPr algn="r"/>
              <a:r>
                <a:rPr lang="en-AU" altLang="en-US" dirty="0" smtClean="0">
                  <a:solidFill>
                    <a:schemeClr val="bg1"/>
                  </a:solidFill>
                </a:rPr>
                <a:t>ONLY ADULTS CAN!</a:t>
              </a:r>
              <a:endParaRPr lang="en-AU" altLang="en-US" dirty="0">
                <a:solidFill>
                  <a:schemeClr val="bg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sp>
        <p:nvSpPr>
          <p:cNvPr id="3" name="TextBox 2"/>
          <p:cNvSpPr txBox="1"/>
          <p:nvPr/>
        </p:nvSpPr>
        <p:spPr>
          <a:xfrm>
            <a:off x="827584" y="1170570"/>
            <a:ext cx="7711732" cy="4870564"/>
          </a:xfrm>
          <a:prstGeom prst="rect">
            <a:avLst/>
          </a:prstGeom>
          <a:noFill/>
        </p:spPr>
        <p:txBody>
          <a:bodyPr wrap="square" rtlCol="0">
            <a:spAutoFit/>
          </a:bodyPr>
          <a:lstStyle/>
          <a:p>
            <a:pPr>
              <a:lnSpc>
                <a:spcPct val="150000"/>
              </a:lnSpc>
              <a:spcAft>
                <a:spcPts val="1200"/>
              </a:spcAft>
            </a:pPr>
            <a:r>
              <a:rPr lang="en-AU" dirty="0" smtClean="0">
                <a:solidFill>
                  <a:schemeClr val="accent2">
                    <a:lumMod val="75000"/>
                  </a:schemeClr>
                </a:solidFill>
              </a:rPr>
              <a:t>Any child </a:t>
            </a:r>
            <a:r>
              <a:rPr lang="en-AU" dirty="0" smtClean="0"/>
              <a:t>can be a victim of child abuse.</a:t>
            </a:r>
          </a:p>
          <a:p>
            <a:pPr lvl="0">
              <a:lnSpc>
                <a:spcPct val="150000"/>
              </a:lnSpc>
              <a:spcAft>
                <a:spcPts val="1200"/>
              </a:spcAft>
            </a:pPr>
            <a:r>
              <a:rPr lang="en-AU" dirty="0"/>
              <a:t>Child abuse can </a:t>
            </a:r>
            <a:r>
              <a:rPr lang="en-AU" dirty="0" smtClean="0"/>
              <a:t>include </a:t>
            </a:r>
            <a:r>
              <a:rPr lang="en-AU" dirty="0" smtClean="0">
                <a:solidFill>
                  <a:schemeClr val="accent2">
                    <a:lumMod val="75000"/>
                  </a:schemeClr>
                </a:solidFill>
              </a:rPr>
              <a:t>physical </a:t>
            </a:r>
            <a:r>
              <a:rPr lang="en-AU" dirty="0">
                <a:solidFill>
                  <a:schemeClr val="accent2">
                    <a:lumMod val="75000"/>
                  </a:schemeClr>
                </a:solidFill>
              </a:rPr>
              <a:t>abuse, sexual abuse, grooming, talking to a child in a sexually explicit </a:t>
            </a:r>
            <a:r>
              <a:rPr lang="en-AU" dirty="0" smtClean="0">
                <a:solidFill>
                  <a:schemeClr val="accent2">
                    <a:lumMod val="75000"/>
                  </a:schemeClr>
                </a:solidFill>
              </a:rPr>
              <a:t>way, or exposing them to pornographic material, emotional </a:t>
            </a:r>
            <a:r>
              <a:rPr lang="en-AU" dirty="0">
                <a:solidFill>
                  <a:schemeClr val="accent2">
                    <a:lumMod val="75000"/>
                  </a:schemeClr>
                </a:solidFill>
              </a:rPr>
              <a:t>or physiological harm, </a:t>
            </a:r>
            <a:r>
              <a:rPr lang="en-AU" dirty="0" smtClean="0">
                <a:solidFill>
                  <a:schemeClr val="accent2">
                    <a:lumMod val="75000"/>
                  </a:schemeClr>
                </a:solidFill>
              </a:rPr>
              <a:t>neglect, exposure to family violence, </a:t>
            </a:r>
            <a:r>
              <a:rPr lang="en-AU" dirty="0" smtClean="0"/>
              <a:t>etc.</a:t>
            </a:r>
            <a:r>
              <a:rPr lang="en-AU" dirty="0" smtClean="0">
                <a:solidFill>
                  <a:schemeClr val="accent2">
                    <a:lumMod val="75000"/>
                  </a:schemeClr>
                </a:solidFill>
              </a:rPr>
              <a:t> </a:t>
            </a:r>
          </a:p>
          <a:p>
            <a:pPr>
              <a:lnSpc>
                <a:spcPct val="150000"/>
              </a:lnSpc>
              <a:spcAft>
                <a:spcPts val="1200"/>
              </a:spcAft>
            </a:pPr>
            <a:r>
              <a:rPr lang="en-AU" dirty="0"/>
              <a:t>The most recent national figures </a:t>
            </a:r>
            <a:r>
              <a:rPr lang="en-AU" dirty="0" smtClean="0"/>
              <a:t>indicate </a:t>
            </a:r>
            <a:r>
              <a:rPr lang="en-AU" dirty="0"/>
              <a:t>that </a:t>
            </a:r>
            <a:r>
              <a:rPr lang="en-AU" dirty="0" smtClean="0"/>
              <a:t>there are over </a:t>
            </a:r>
            <a:r>
              <a:rPr lang="en-AU" dirty="0" smtClean="0">
                <a:solidFill>
                  <a:schemeClr val="accent2">
                    <a:lumMod val="75000"/>
                  </a:schemeClr>
                </a:solidFill>
              </a:rPr>
              <a:t>198,966</a:t>
            </a:r>
            <a:r>
              <a:rPr lang="en-AU" dirty="0" smtClean="0"/>
              <a:t> </a:t>
            </a:r>
            <a:r>
              <a:rPr lang="en-AU" dirty="0" smtClean="0">
                <a:solidFill>
                  <a:schemeClr val="accent2">
                    <a:lumMod val="75000"/>
                  </a:schemeClr>
                </a:solidFill>
              </a:rPr>
              <a:t>children in Australia annually </a:t>
            </a:r>
            <a:r>
              <a:rPr lang="en-AU" dirty="0" smtClean="0"/>
              <a:t>suspected </a:t>
            </a:r>
            <a:r>
              <a:rPr lang="en-AU" dirty="0"/>
              <a:t>of being harmed or at risk of harm from abuse and/or </a:t>
            </a:r>
            <a:r>
              <a:rPr lang="en-AU" dirty="0" smtClean="0"/>
              <a:t>neglect.</a:t>
            </a:r>
          </a:p>
          <a:p>
            <a:pPr algn="ctr"/>
            <a:r>
              <a:rPr lang="en-AU" i="1" dirty="0" smtClean="0"/>
              <a:t>“On </a:t>
            </a:r>
            <a:r>
              <a:rPr lang="en-AU" i="1" dirty="0"/>
              <a:t>average, female victims </a:t>
            </a:r>
            <a:r>
              <a:rPr lang="en-AU" i="1" dirty="0" smtClean="0"/>
              <a:t>were nine </a:t>
            </a:r>
            <a:r>
              <a:rPr lang="en-AU" i="1" dirty="0"/>
              <a:t>years old and male victims </a:t>
            </a:r>
            <a:r>
              <a:rPr lang="en-AU" i="1" dirty="0" smtClean="0"/>
              <a:t>10 years </a:t>
            </a:r>
            <a:r>
              <a:rPr lang="en-AU" i="1" dirty="0"/>
              <a:t>old when the abuse </a:t>
            </a:r>
            <a:r>
              <a:rPr lang="en-AU" i="1" dirty="0" smtClean="0"/>
              <a:t>started. On </a:t>
            </a:r>
            <a:r>
              <a:rPr lang="en-AU" i="1" dirty="0"/>
              <a:t>average it took victims 22 </a:t>
            </a:r>
            <a:r>
              <a:rPr lang="en-AU" i="1" dirty="0" smtClean="0"/>
              <a:t>years to </a:t>
            </a:r>
            <a:r>
              <a:rPr lang="en-AU" i="1" dirty="0"/>
              <a:t>disclose the abuse, men </a:t>
            </a:r>
            <a:r>
              <a:rPr lang="en-AU" i="1" dirty="0" smtClean="0"/>
              <a:t>longer than </a:t>
            </a:r>
            <a:r>
              <a:rPr lang="en-AU" i="1" dirty="0"/>
              <a:t>women</a:t>
            </a:r>
            <a:r>
              <a:rPr lang="en-AU" i="1" dirty="0" smtClean="0"/>
              <a:t>.” </a:t>
            </a:r>
            <a:r>
              <a:rPr lang="en-AU" sz="1050" dirty="0" smtClean="0"/>
              <a:t>Royal Commission into Institutional Responses to Child Sexual Abuse</a:t>
            </a:r>
            <a:endParaRPr lang="en-AU" sz="1400" dirty="0"/>
          </a:p>
        </p:txBody>
      </p:sp>
      <p:sp>
        <p:nvSpPr>
          <p:cNvPr id="4" name="TextBox 4"/>
          <p:cNvSpPr txBox="1">
            <a:spLocks noChangeArrowheads="1"/>
          </p:cNvSpPr>
          <p:nvPr/>
        </p:nvSpPr>
        <p:spPr bwMode="auto">
          <a:xfrm>
            <a:off x="614516" y="647110"/>
            <a:ext cx="7924800" cy="523220"/>
          </a:xfrm>
          <a:prstGeom prst="rect">
            <a:avLst/>
          </a:prstGeom>
          <a:noFill/>
          <a:ln w="9525">
            <a:noFill/>
            <a:miter lim="800000"/>
            <a:headEnd/>
            <a:tailEnd/>
          </a:ln>
        </p:spPr>
        <p:txBody>
          <a:bodyPr>
            <a:spAutoFit/>
          </a:bodyPr>
          <a:lstStyle/>
          <a:p>
            <a:pPr algn="ctr"/>
            <a:r>
              <a:rPr lang="en-AU" altLang="en-US" sz="2800" dirty="0" smtClean="0">
                <a:solidFill>
                  <a:schemeClr val="accent1">
                    <a:lumMod val="75000"/>
                  </a:schemeClr>
                </a:solidFill>
              </a:rPr>
              <a:t>What Is Child Abuse?</a:t>
            </a:r>
            <a:endParaRPr lang="en-AU" altLang="en-US" sz="2800" dirty="0">
              <a:solidFill>
                <a:schemeClr val="accent1">
                  <a:lumMod val="75000"/>
                </a:schemeClr>
              </a:solidFill>
            </a:endParaRPr>
          </a:p>
        </p:txBody>
      </p:sp>
    </p:spTree>
    <p:extLst>
      <p:ext uri="{BB962C8B-B14F-4D97-AF65-F5344CB8AC3E}">
        <p14:creationId xmlns:p14="http://schemas.microsoft.com/office/powerpoint/2010/main" val="109258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pic>
        <p:nvPicPr>
          <p:cNvPr id="3" name="Picture 7" descr="http://www.abc.net.au/news/image/5089124-1x1-700x700.jpg"/>
          <p:cNvPicPr>
            <a:picLocks noChangeAspect="1" noChangeArrowheads="1"/>
          </p:cNvPicPr>
          <p:nvPr/>
        </p:nvPicPr>
        <p:blipFill>
          <a:blip r:embed="rId3" cstate="print">
            <a:extLst/>
          </a:blip>
          <a:srcRect/>
          <a:stretch>
            <a:fillRect/>
          </a:stretch>
        </p:blipFill>
        <p:spPr bwMode="auto">
          <a:xfrm>
            <a:off x="5979630" y="708194"/>
            <a:ext cx="2952328" cy="2952328"/>
          </a:xfrm>
          <a:prstGeom prst="ellipse">
            <a:avLst/>
          </a:prstGeom>
          <a:ln>
            <a:noFill/>
          </a:ln>
          <a:effectLst>
            <a:softEdge rad="112500"/>
          </a:effectLst>
          <a:extLst/>
        </p:spPr>
      </p:pic>
      <p:sp>
        <p:nvSpPr>
          <p:cNvPr id="5" name="TextBox 4"/>
          <p:cNvSpPr txBox="1">
            <a:spLocks noChangeArrowheads="1"/>
          </p:cNvSpPr>
          <p:nvPr/>
        </p:nvSpPr>
        <p:spPr bwMode="auto">
          <a:xfrm>
            <a:off x="755577" y="612824"/>
            <a:ext cx="7128792" cy="523220"/>
          </a:xfrm>
          <a:prstGeom prst="rect">
            <a:avLst/>
          </a:prstGeom>
          <a:noFill/>
          <a:ln w="9525">
            <a:noFill/>
            <a:miter lim="800000"/>
            <a:headEnd/>
            <a:tailEnd/>
          </a:ln>
        </p:spPr>
        <p:txBody>
          <a:bodyPr wrap="square">
            <a:spAutoFit/>
          </a:bodyPr>
          <a:lstStyle/>
          <a:p>
            <a:pPr algn="ctr"/>
            <a:r>
              <a:rPr lang="en-AU" altLang="en-US" sz="2800" dirty="0" smtClean="0">
                <a:solidFill>
                  <a:schemeClr val="accent2">
                    <a:lumMod val="75000"/>
                  </a:schemeClr>
                </a:solidFill>
              </a:rPr>
              <a:t>Background to the Standards</a:t>
            </a:r>
            <a:endParaRPr lang="en-AU" altLang="en-US" sz="2800" dirty="0">
              <a:solidFill>
                <a:schemeClr val="accent2">
                  <a:lumMod val="75000"/>
                </a:schemeClr>
              </a:solidFill>
            </a:endParaRPr>
          </a:p>
        </p:txBody>
      </p:sp>
      <p:sp>
        <p:nvSpPr>
          <p:cNvPr id="6" name="AutoShape 2" descr="http://ccpblog.unigre.it/wp-content/uploads/2015/05/royal-commission.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7" name="AutoShape 4" descr="http://ccpblog.unigre.it/wp-content/uploads/2015/05/royal-commission.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8" name="AutoShape 6" descr="http://ccpblog.unigre.it/wp-content/uploads/2015/05/royal-commission.jpg">
            <a:hlinkClick r:id="rId4"/>
          </p:cNvPr>
          <p:cNvSpPr>
            <a:spLocks noChangeAspect="1" noChangeArrowheads="1"/>
          </p:cNvSpPr>
          <p:nvPr/>
        </p:nvSpPr>
        <p:spPr bwMode="auto">
          <a:xfrm>
            <a:off x="155575" y="-661988"/>
            <a:ext cx="5305425" cy="139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5175234"/>
            <a:ext cx="3224744" cy="845265"/>
          </a:xfrm>
          <a:prstGeom prst="rect">
            <a:avLst/>
          </a:prstGeom>
        </p:spPr>
      </p:pic>
      <p:sp>
        <p:nvSpPr>
          <p:cNvPr id="4" name="Subtitle 2"/>
          <p:cNvSpPr txBox="1">
            <a:spLocks/>
          </p:cNvSpPr>
          <p:nvPr/>
        </p:nvSpPr>
        <p:spPr>
          <a:xfrm>
            <a:off x="387640" y="1359932"/>
            <a:ext cx="6128575" cy="4270722"/>
          </a:xfrm>
          <a:prstGeom prst="rect">
            <a:avLst/>
          </a:prstGeom>
        </p:spPr>
        <p:txBody>
          <a:bodyPr/>
          <a:lstStyle/>
          <a:p>
            <a:pPr marL="342900" marR="0" lvl="0" indent="-342900" algn="l" defTabSz="914400" rtl="0" eaLnBrk="1" fontAlgn="base" latinLnBrk="0" hangingPunct="1">
              <a:lnSpc>
                <a:spcPct val="100000"/>
              </a:lnSpc>
              <a:spcBef>
                <a:spcPts val="1200"/>
              </a:spcBef>
              <a:spcAft>
                <a:spcPts val="600"/>
              </a:spcAft>
              <a:buClrTx/>
              <a:buSzTx/>
              <a:buFont typeface="Arial" charset="0"/>
              <a:buChar char="•"/>
              <a:tabLst/>
              <a:defRPr/>
            </a:pPr>
            <a:r>
              <a:rPr kumimoji="0" lang="en-AU" altLang="en-US" sz="1600" b="1" i="0" u="none" strike="noStrike" kern="1200" cap="none" spc="0" normalizeH="0" baseline="0" noProof="0" dirty="0" smtClean="0">
                <a:ln>
                  <a:noFill/>
                </a:ln>
                <a:solidFill>
                  <a:schemeClr val="accent1">
                    <a:lumMod val="75000"/>
                  </a:schemeClr>
                </a:solidFill>
                <a:effectLst/>
                <a:uLnTx/>
                <a:uFillTx/>
                <a:latin typeface="Arial" pitchFamily="34" charset="0"/>
                <a:ea typeface="Geneva"/>
                <a:cs typeface="Arial" pitchFamily="34" charset="0"/>
              </a:rPr>
              <a:t>2012</a:t>
            </a:r>
            <a:r>
              <a:rPr kumimoji="0" lang="en-AU" altLang="en-US" sz="1600" b="0" i="0" u="none" strike="noStrike" kern="1200" cap="none" spc="0" normalizeH="0" baseline="0" noProof="0" dirty="0" smtClean="0">
                <a:ln>
                  <a:noFill/>
                </a:ln>
                <a:solidFill>
                  <a:schemeClr val="accent1">
                    <a:lumMod val="75000"/>
                  </a:schemeClr>
                </a:solidFill>
                <a:effectLst/>
                <a:uLnTx/>
                <a:uFillTx/>
                <a:latin typeface="Arial" pitchFamily="34" charset="0"/>
                <a:ea typeface="Geneva"/>
                <a:cs typeface="Arial" pitchFamily="34" charset="0"/>
              </a:rPr>
              <a:t>: </a:t>
            </a:r>
            <a:r>
              <a:rPr kumimoji="0" lang="en-AU" altLang="en-US" sz="1600" b="0" i="1" u="none" strike="noStrike" kern="1200" cap="none" spc="0" normalizeH="0" baseline="0" noProof="0" dirty="0" smtClean="0">
                <a:ln>
                  <a:noFill/>
                </a:ln>
                <a:solidFill>
                  <a:schemeClr val="tx1"/>
                </a:solidFill>
                <a:effectLst/>
                <a:uLnTx/>
                <a:uFillTx/>
                <a:latin typeface="Arial" pitchFamily="34" charset="0"/>
                <a:ea typeface="Geneva"/>
                <a:cs typeface="Arial" pitchFamily="34" charset="0"/>
              </a:rPr>
              <a:t>Protecting Victoria’s Vulnerable Children Inquiry</a:t>
            </a:r>
          </a:p>
          <a:p>
            <a:pPr marL="342900" lvl="0" indent="-342900">
              <a:spcBef>
                <a:spcPts val="1200"/>
              </a:spcBef>
              <a:spcAft>
                <a:spcPts val="0"/>
              </a:spcAft>
              <a:buClr>
                <a:schemeClr val="tx2"/>
              </a:buClr>
              <a:buFont typeface="Arial" charset="0"/>
              <a:buChar char="•"/>
              <a:defRPr/>
            </a:pPr>
            <a:r>
              <a:rPr lang="en-AU" sz="1600" b="1" dirty="0" smtClean="0">
                <a:solidFill>
                  <a:schemeClr val="accent1">
                    <a:lumMod val="75000"/>
                  </a:schemeClr>
                </a:solidFill>
              </a:rPr>
              <a:t>2013:</a:t>
            </a:r>
            <a:r>
              <a:rPr lang="en-AU" sz="1600" dirty="0" smtClean="0"/>
              <a:t> Commonwealth </a:t>
            </a:r>
            <a:r>
              <a:rPr lang="en-AU" sz="1600" dirty="0"/>
              <a:t>Royal Commission into Institutional </a:t>
            </a:r>
            <a:r>
              <a:rPr lang="en-AU" sz="1600" dirty="0" smtClean="0"/>
              <a:t>Responses to </a:t>
            </a:r>
            <a:r>
              <a:rPr lang="en-AU" sz="1600" dirty="0"/>
              <a:t>Child Sexual Abuse</a:t>
            </a:r>
            <a:endParaRPr lang="en-AU" altLang="en-US" sz="1600" dirty="0">
              <a:latin typeface="+mn-lt"/>
              <a:ea typeface="ＭＳ Ｐゴシック" pitchFamily="34" charset="-128"/>
              <a:cs typeface="+mn-cs"/>
            </a:endParaRPr>
          </a:p>
          <a:p>
            <a:pPr marL="342900" marR="0" lvl="0" indent="-342900" algn="l" defTabSz="914400" rtl="0" eaLnBrk="1" fontAlgn="base" latinLnBrk="0" hangingPunct="1">
              <a:lnSpc>
                <a:spcPct val="100000"/>
              </a:lnSpc>
              <a:spcBef>
                <a:spcPts val="1200"/>
              </a:spcBef>
              <a:spcAft>
                <a:spcPts val="600"/>
              </a:spcAft>
              <a:buClrTx/>
              <a:buSzTx/>
              <a:buFont typeface="Arial" charset="0"/>
              <a:buChar char="•"/>
              <a:tabLst/>
              <a:defRPr/>
            </a:pPr>
            <a:r>
              <a:rPr kumimoji="0" lang="en-AU" altLang="en-US" sz="1600" b="1" i="0" u="none" strike="noStrike" kern="1200" cap="none" spc="0" normalizeH="0" baseline="0" noProof="0" dirty="0" smtClean="0">
                <a:ln>
                  <a:noFill/>
                </a:ln>
                <a:solidFill>
                  <a:schemeClr val="accent1">
                    <a:lumMod val="75000"/>
                  </a:schemeClr>
                </a:solidFill>
                <a:effectLst/>
                <a:uLnTx/>
                <a:uFillTx/>
                <a:latin typeface="Arial" pitchFamily="34" charset="0"/>
                <a:ea typeface="Geneva"/>
                <a:cs typeface="Arial" pitchFamily="34" charset="0"/>
              </a:rPr>
              <a:t>2014: </a:t>
            </a:r>
            <a:r>
              <a:rPr kumimoji="0" lang="en-AU" altLang="en-US" sz="1600" i="0" u="none" strike="noStrike" kern="1200" cap="none" spc="0" normalizeH="0" baseline="0" noProof="0" dirty="0" smtClean="0">
                <a:ln>
                  <a:noFill/>
                </a:ln>
                <a:effectLst/>
                <a:uLnTx/>
                <a:uFillTx/>
                <a:latin typeface="Arial" pitchFamily="34" charset="0"/>
                <a:ea typeface="Geneva"/>
                <a:cs typeface="Arial" pitchFamily="34" charset="0"/>
              </a:rPr>
              <a:t>Victorian </a:t>
            </a:r>
            <a:r>
              <a:rPr kumimoji="0" lang="en-AU" altLang="en-US" sz="1600" b="0" i="1" u="none" strike="noStrike" kern="1200" cap="none" spc="0" normalizeH="0" baseline="0" noProof="0" dirty="0" smtClean="0">
                <a:ln>
                  <a:noFill/>
                </a:ln>
                <a:solidFill>
                  <a:schemeClr val="tx1"/>
                </a:solidFill>
                <a:effectLst/>
                <a:uLnTx/>
                <a:uFillTx/>
                <a:latin typeface="Arial" pitchFamily="34" charset="0"/>
                <a:ea typeface="Geneva"/>
                <a:cs typeface="Arial" pitchFamily="34" charset="0"/>
              </a:rPr>
              <a:t>Criminal Law Reforms </a:t>
            </a:r>
            <a:r>
              <a:rPr kumimoji="0" lang="en-AU" altLang="en-US" sz="1600" b="0" i="0" u="none" strike="noStrike" kern="1200" cap="none" spc="0" normalizeH="0" baseline="0" noProof="0" dirty="0" smtClean="0">
                <a:ln>
                  <a:noFill/>
                </a:ln>
                <a:solidFill>
                  <a:schemeClr val="tx1"/>
                </a:solidFill>
                <a:effectLst/>
                <a:uLnTx/>
                <a:uFillTx/>
                <a:latin typeface="Arial" pitchFamily="34" charset="0"/>
                <a:ea typeface="Geneva"/>
                <a:cs typeface="Arial" pitchFamily="34" charset="0"/>
              </a:rPr>
              <a:t>introduced</a:t>
            </a:r>
          </a:p>
          <a:p>
            <a:pPr marL="342900" marR="0" lvl="0" indent="-342900" algn="l" defTabSz="914400" rtl="0" eaLnBrk="1" fontAlgn="base" latinLnBrk="0" hangingPunct="1">
              <a:lnSpc>
                <a:spcPct val="100000"/>
              </a:lnSpc>
              <a:spcBef>
                <a:spcPts val="1200"/>
              </a:spcBef>
              <a:spcAft>
                <a:spcPts val="600"/>
              </a:spcAft>
              <a:buClrTx/>
              <a:buSzTx/>
              <a:buFont typeface="Arial" charset="0"/>
              <a:buChar char="•"/>
              <a:tabLst/>
              <a:defRPr/>
            </a:pPr>
            <a:r>
              <a:rPr kumimoji="0" lang="en-AU" altLang="en-US" sz="1600" b="1" i="0" u="none" strike="noStrike" kern="1200" cap="none" spc="0" normalizeH="0" baseline="0" noProof="0" dirty="0" smtClean="0">
                <a:ln>
                  <a:noFill/>
                </a:ln>
                <a:solidFill>
                  <a:schemeClr val="accent1">
                    <a:lumMod val="75000"/>
                  </a:schemeClr>
                </a:solidFill>
                <a:effectLst/>
                <a:uLnTx/>
                <a:uFillTx/>
                <a:latin typeface="Arial" pitchFamily="34" charset="0"/>
                <a:ea typeface="Geneva"/>
                <a:cs typeface="Arial" pitchFamily="34" charset="0"/>
              </a:rPr>
              <a:t>2014: </a:t>
            </a:r>
            <a:r>
              <a:rPr kumimoji="0" lang="en-AU" altLang="en-US" sz="1600" b="0" i="0" u="none" strike="noStrike" kern="1200" cap="none" spc="0" normalizeH="0" baseline="0" noProof="0" dirty="0" smtClean="0">
                <a:ln>
                  <a:noFill/>
                </a:ln>
                <a:solidFill>
                  <a:schemeClr val="tx1"/>
                </a:solidFill>
                <a:effectLst/>
                <a:uLnTx/>
                <a:uFillTx/>
                <a:latin typeface="Arial" pitchFamily="34" charset="0"/>
                <a:ea typeface="Geneva"/>
                <a:cs typeface="Arial" pitchFamily="34" charset="0"/>
              </a:rPr>
              <a:t>Victorian Government commits to implementing remaining </a:t>
            </a:r>
            <a:r>
              <a:rPr kumimoji="0" lang="en-AU" altLang="en-US" sz="1600" b="0" i="1" u="none" strike="noStrike" kern="1200" cap="none" spc="0" normalizeH="0" baseline="0" noProof="0" dirty="0" smtClean="0">
                <a:ln>
                  <a:noFill/>
                </a:ln>
                <a:solidFill>
                  <a:schemeClr val="tx1"/>
                </a:solidFill>
                <a:effectLst/>
                <a:uLnTx/>
                <a:uFillTx/>
                <a:latin typeface="Arial" pitchFamily="34" charset="0"/>
                <a:ea typeface="Geneva"/>
                <a:cs typeface="Arial" pitchFamily="34" charset="0"/>
              </a:rPr>
              <a:t>Betrayal of Trust </a:t>
            </a:r>
            <a:r>
              <a:rPr kumimoji="0" lang="en-AU" altLang="en-US" sz="1600" b="0" i="0" u="none" strike="noStrike" kern="1200" cap="none" spc="0" normalizeH="0" baseline="0" noProof="0" dirty="0" smtClean="0">
                <a:ln>
                  <a:noFill/>
                </a:ln>
                <a:solidFill>
                  <a:schemeClr val="tx1"/>
                </a:solidFill>
                <a:effectLst/>
                <a:uLnTx/>
                <a:uFillTx/>
                <a:latin typeface="Arial" pitchFamily="34" charset="0"/>
                <a:ea typeface="Geneva"/>
                <a:cs typeface="Arial" pitchFamily="34" charset="0"/>
              </a:rPr>
              <a:t>recommendations</a:t>
            </a:r>
          </a:p>
          <a:p>
            <a:pPr marL="342900" marR="0" lvl="0" indent="-342900" algn="l" defTabSz="914400" rtl="0" eaLnBrk="1" fontAlgn="base" latinLnBrk="0" hangingPunct="1">
              <a:lnSpc>
                <a:spcPct val="100000"/>
              </a:lnSpc>
              <a:spcBef>
                <a:spcPts val="1200"/>
              </a:spcBef>
              <a:spcAft>
                <a:spcPts val="600"/>
              </a:spcAft>
              <a:buClrTx/>
              <a:buSzTx/>
              <a:buFont typeface="Arial" charset="0"/>
              <a:buChar char="•"/>
              <a:tabLst/>
              <a:defRPr/>
            </a:pPr>
            <a:r>
              <a:rPr kumimoji="0" lang="en-AU" altLang="en-US" sz="1600" b="1" i="0" u="none" strike="noStrike" kern="1200" cap="none" spc="0" normalizeH="0" baseline="0" noProof="0" dirty="0" smtClean="0">
                <a:ln>
                  <a:noFill/>
                </a:ln>
                <a:solidFill>
                  <a:schemeClr val="accent1">
                    <a:lumMod val="75000"/>
                  </a:schemeClr>
                </a:solidFill>
                <a:effectLst/>
                <a:uLnTx/>
                <a:uFillTx/>
                <a:latin typeface="Arial" pitchFamily="34" charset="0"/>
                <a:ea typeface="ＭＳ Ｐゴシック" pitchFamily="34" charset="-128"/>
                <a:cs typeface="Arial" pitchFamily="34" charset="0"/>
              </a:rPr>
              <a:t>2015: </a:t>
            </a:r>
            <a:r>
              <a:rPr kumimoji="0" lang="en-AU" altLang="en-US" sz="16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Legislation - </a:t>
            </a:r>
            <a:r>
              <a:rPr kumimoji="0" lang="en-AU" altLang="en-US" sz="1600" b="0" i="1"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Child Wellbeing and Safety Amendment (Child Safety Standards) Act 2015</a:t>
            </a:r>
          </a:p>
          <a:p>
            <a:pPr marL="342900" marR="0" lvl="0" indent="-342900" algn="l" defTabSz="914400" rtl="0" eaLnBrk="1" fontAlgn="base" latinLnBrk="0" hangingPunct="1">
              <a:lnSpc>
                <a:spcPct val="100000"/>
              </a:lnSpc>
              <a:spcBef>
                <a:spcPts val="1200"/>
              </a:spcBef>
              <a:spcAft>
                <a:spcPts val="600"/>
              </a:spcAft>
              <a:buClrTx/>
              <a:buSzTx/>
              <a:buFont typeface="Arial" charset="0"/>
              <a:buChar char="•"/>
              <a:tabLst/>
              <a:defRPr/>
            </a:pPr>
            <a:r>
              <a:rPr kumimoji="0" lang="en-AU" altLang="en-US" sz="1600" b="1" i="0" u="none" strike="noStrike" kern="1200" cap="none" spc="0" normalizeH="0" baseline="0" noProof="0" dirty="0" smtClean="0">
                <a:ln>
                  <a:noFill/>
                </a:ln>
                <a:solidFill>
                  <a:schemeClr val="accent1">
                    <a:lumMod val="75000"/>
                  </a:schemeClr>
                </a:solidFill>
                <a:effectLst/>
                <a:uLnTx/>
                <a:uFillTx/>
                <a:latin typeface="Arial" pitchFamily="34" charset="0"/>
                <a:ea typeface="ＭＳ Ｐゴシック" pitchFamily="34" charset="-128"/>
                <a:cs typeface="Arial" pitchFamily="34" charset="0"/>
              </a:rPr>
              <a:t>2016: </a:t>
            </a:r>
            <a:r>
              <a:rPr kumimoji="0" lang="en-AU" altLang="en-US" sz="16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Phased commencement of the child safe standards for Category 1 organisations</a:t>
            </a:r>
          </a:p>
          <a:p>
            <a:pPr marL="342900" marR="0" lvl="0" indent="-342900" algn="l" defTabSz="914400" rtl="0" eaLnBrk="1" fontAlgn="base" latinLnBrk="0" hangingPunct="1">
              <a:lnSpc>
                <a:spcPct val="100000"/>
              </a:lnSpc>
              <a:spcBef>
                <a:spcPts val="1200"/>
              </a:spcBef>
              <a:spcAft>
                <a:spcPts val="600"/>
              </a:spcAft>
              <a:buClrTx/>
              <a:buSzTx/>
              <a:buFont typeface="Arial" charset="0"/>
              <a:buChar char="•"/>
              <a:tabLst/>
              <a:defRPr/>
            </a:pPr>
            <a:r>
              <a:rPr kumimoji="0" lang="en-AU" altLang="en-US" sz="1600" b="1" i="0" u="none" strike="noStrike" kern="1200" cap="none" spc="0" normalizeH="0" baseline="0" noProof="0" dirty="0" smtClean="0">
                <a:ln>
                  <a:noFill/>
                </a:ln>
                <a:solidFill>
                  <a:schemeClr val="accent1">
                    <a:lumMod val="75000"/>
                  </a:schemeClr>
                </a:solidFill>
                <a:effectLst/>
                <a:uLnTx/>
                <a:uFillTx/>
                <a:latin typeface="Arial" pitchFamily="34" charset="0"/>
                <a:ea typeface="ＭＳ Ｐゴシック" pitchFamily="34" charset="-128"/>
                <a:cs typeface="Arial" pitchFamily="34" charset="0"/>
              </a:rPr>
              <a:t>2017: </a:t>
            </a:r>
            <a:r>
              <a:rPr kumimoji="0" lang="en-AU" altLang="en-US" sz="16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Commencement for second phase of the child safe standards for Category 2 organisations</a:t>
            </a:r>
          </a:p>
        </p:txBody>
      </p:sp>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2924944"/>
            <a:ext cx="1602516" cy="22564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sp>
        <p:nvSpPr>
          <p:cNvPr id="3" name="Title 1"/>
          <p:cNvSpPr txBox="1">
            <a:spLocks/>
          </p:cNvSpPr>
          <p:nvPr/>
        </p:nvSpPr>
        <p:spPr>
          <a:xfrm>
            <a:off x="827584" y="548680"/>
            <a:ext cx="7467600" cy="6381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smtClean="0">
                <a:ln>
                  <a:noFill/>
                </a:ln>
                <a:solidFill>
                  <a:schemeClr val="accent1">
                    <a:lumMod val="75000"/>
                  </a:schemeClr>
                </a:solidFill>
                <a:effectLst/>
                <a:uLnTx/>
                <a:uFillTx/>
                <a:latin typeface="Arial" pitchFamily="34" charset="0"/>
                <a:ea typeface="ＭＳ Ｐゴシック" pitchFamily="34" charset="-128"/>
                <a:cs typeface="Arial" pitchFamily="34" charset="0"/>
              </a:rPr>
              <a:t>Criminal Law Reforms</a:t>
            </a:r>
          </a:p>
        </p:txBody>
      </p:sp>
      <p:sp>
        <p:nvSpPr>
          <p:cNvPr id="4" name="Content Placeholder 2"/>
          <p:cNvSpPr txBox="1">
            <a:spLocks/>
          </p:cNvSpPr>
          <p:nvPr/>
        </p:nvSpPr>
        <p:spPr>
          <a:xfrm>
            <a:off x="457200" y="1204913"/>
            <a:ext cx="7945438" cy="5268912"/>
          </a:xfrm>
          <a:prstGeom prst="rect">
            <a:avLst/>
          </a:prstGeom>
        </p:spPr>
        <p:txBody>
          <a:bodyPr>
            <a:noAutofit/>
          </a:bodyPr>
          <a:lstStyle/>
          <a:p>
            <a:pPr marL="0" marR="0" lvl="0" indent="0" algn="l" defTabSz="914400" rtl="0" eaLnBrk="1" fontAlgn="auto" latinLnBrk="0" hangingPunct="1">
              <a:lnSpc>
                <a:spcPct val="120000"/>
              </a:lnSpc>
              <a:spcBef>
                <a:spcPts val="0"/>
              </a:spcBef>
              <a:spcAft>
                <a:spcPts val="1200"/>
              </a:spcAft>
              <a:buClrTx/>
              <a:buSzTx/>
              <a:buFont typeface="Wingdings"/>
              <a:buNone/>
              <a:tabLst/>
              <a:defRPr/>
            </a:pPr>
            <a:r>
              <a:rPr kumimoji="0" lang="en-AU" altLang="en-US" sz="1400" b="0" i="0" u="none" strike="noStrike" kern="1200" cap="none" spc="0" normalizeH="0" baseline="0" noProof="0" dirty="0" smtClean="0">
                <a:ln>
                  <a:noFill/>
                </a:ln>
                <a:solidFill>
                  <a:schemeClr val="tx1"/>
                </a:solidFill>
                <a:effectLst/>
                <a:uLnTx/>
                <a:uFillTx/>
                <a:latin typeface="Arial" pitchFamily="34" charset="0"/>
                <a:ea typeface="Calibri" pitchFamily="34" charset="0"/>
                <a:cs typeface="Arial" pitchFamily="34" charset="0"/>
              </a:rPr>
              <a:t>Three new criminal offences were introduced to improve responses within organisations and the community to child sexual abuse.</a:t>
            </a:r>
          </a:p>
          <a:p>
            <a:pPr marL="273050" marR="0" lvl="2" indent="-273050" algn="l" defTabSz="914400" rtl="0" eaLnBrk="1" fontAlgn="auto" latinLnBrk="0" hangingPunct="1">
              <a:lnSpc>
                <a:spcPct val="120000"/>
              </a:lnSpc>
              <a:spcBef>
                <a:spcPts val="0"/>
              </a:spcBef>
              <a:spcAft>
                <a:spcPts val="1800"/>
              </a:spcAft>
              <a:buClr>
                <a:schemeClr val="accent1"/>
              </a:buClr>
              <a:buSzTx/>
              <a:buFontTx/>
              <a:buAutoNum type="arabicPeriod"/>
              <a:tabLst/>
              <a:defRPr/>
            </a:pPr>
            <a:r>
              <a:rPr kumimoji="0" lang="en-AU" altLang="en-US" sz="1400" b="1" i="0" u="none" strike="noStrike" kern="1200" cap="none" spc="0" normalizeH="0" baseline="0" noProof="0" dirty="0" smtClean="0">
                <a:ln>
                  <a:noFill/>
                </a:ln>
                <a:solidFill>
                  <a:schemeClr val="accent2">
                    <a:lumMod val="75000"/>
                  </a:schemeClr>
                </a:solidFill>
                <a:effectLst/>
                <a:uLnTx/>
                <a:uFillTx/>
                <a:latin typeface="Arial" pitchFamily="34" charset="0"/>
                <a:ea typeface="Calibri" pitchFamily="34" charset="0"/>
                <a:cs typeface="Arial" pitchFamily="34" charset="0"/>
              </a:rPr>
              <a:t>Grooming offence </a:t>
            </a:r>
            <a:r>
              <a:rPr kumimoji="0" lang="en-US" altLang="en-US" sz="1400" b="0" i="0" u="none" strike="noStrike" kern="1200" cap="none" spc="0" normalizeH="0" baseline="0" noProof="0" dirty="0" smtClean="0">
                <a:ln>
                  <a:noFill/>
                </a:ln>
                <a:effectLst/>
                <a:uLnTx/>
                <a:uFillTx/>
                <a:latin typeface="Arial" pitchFamily="34" charset="0"/>
                <a:ea typeface="ＭＳ Ｐゴシック" pitchFamily="34" charset="-128"/>
                <a:cs typeface="Arial" pitchFamily="34" charset="0"/>
              </a:rPr>
              <a:t>targets communication, including online  communication, with a child under the age of 16 or their parents with the intent of committing child sexual abuse.</a:t>
            </a:r>
          </a:p>
          <a:p>
            <a:pPr marL="342900" marR="0" lvl="0" indent="-342900" algn="l" defTabSz="914400" rtl="0" eaLnBrk="1" fontAlgn="auto" latinLnBrk="0" hangingPunct="1">
              <a:lnSpc>
                <a:spcPct val="120000"/>
              </a:lnSpc>
              <a:spcBef>
                <a:spcPts val="0"/>
              </a:spcBef>
              <a:spcAft>
                <a:spcPts val="600"/>
              </a:spcAft>
              <a:buClr>
                <a:schemeClr val="accent1"/>
              </a:buClr>
              <a:buSzTx/>
              <a:buFontTx/>
              <a:buAutoNum type="arabicPeriod" startAt="2"/>
              <a:tabLst/>
              <a:defRPr/>
            </a:pPr>
            <a:r>
              <a:rPr kumimoji="0" lang="en-AU" altLang="en-US" sz="1400" b="1" i="0" u="none" strike="noStrike" kern="1200" cap="none" spc="0" normalizeH="0" baseline="0" noProof="0" dirty="0" smtClean="0">
                <a:ln>
                  <a:noFill/>
                </a:ln>
                <a:solidFill>
                  <a:schemeClr val="accent2">
                    <a:lumMod val="75000"/>
                  </a:schemeClr>
                </a:solidFill>
                <a:effectLst/>
                <a:uLnTx/>
                <a:uFillTx/>
                <a:latin typeface="Arial" pitchFamily="34" charset="0"/>
                <a:ea typeface="Calibri" pitchFamily="34" charset="0"/>
                <a:cs typeface="Arial" pitchFamily="34" charset="0"/>
              </a:rPr>
              <a:t>Failure to disclose </a:t>
            </a:r>
            <a:r>
              <a:rPr kumimoji="0" lang="en-AU" altLang="en-US" sz="1400" b="0" i="0" u="none" strike="noStrike" kern="1200" cap="none" spc="0" normalizeH="0" baseline="0" noProof="0" dirty="0" smtClean="0">
                <a:ln>
                  <a:noFill/>
                </a:ln>
                <a:effectLst/>
                <a:uLnTx/>
                <a:uFillTx/>
                <a:latin typeface="Arial" pitchFamily="34" charset="0"/>
                <a:ea typeface="Calibri" pitchFamily="34" charset="0"/>
                <a:cs typeface="Arial" pitchFamily="34" charset="0"/>
              </a:rPr>
              <a:t>child sexual abuse </a:t>
            </a:r>
            <a:r>
              <a:rPr kumimoji="0" lang="en-US" altLang="en-US" sz="1400" b="0" i="0" u="none" strike="noStrike" kern="1200" cap="none" spc="0" normalizeH="0" baseline="0" noProof="0" dirty="0" smtClean="0">
                <a:ln>
                  <a:noFill/>
                </a:ln>
                <a:effectLst/>
                <a:uLnTx/>
                <a:uFillTx/>
                <a:latin typeface="Arial" pitchFamily="34" charset="0"/>
                <a:ea typeface="Calibri" pitchFamily="34" charset="0"/>
                <a:cs typeface="Arial" pitchFamily="34" charset="0"/>
              </a:rPr>
              <a:t>offence that requires adults to report to police a reasonable belief that a sexual offence has been committed against a child (unless they have a reasonable excuse for not doing so). Maximum penalty is three years</a:t>
            </a:r>
            <a:r>
              <a:rPr kumimoji="0" lang="en-US" altLang="en-US" sz="1400" b="0" i="0" u="none" strike="noStrike" kern="1200" cap="none" spc="0" normalizeH="0" noProof="0" dirty="0" smtClean="0">
                <a:ln>
                  <a:noFill/>
                </a:ln>
                <a:effectLst/>
                <a:uLnTx/>
                <a:uFillTx/>
                <a:latin typeface="Arial" pitchFamily="34" charset="0"/>
                <a:ea typeface="Calibri" pitchFamily="34" charset="0"/>
                <a:cs typeface="Arial" pitchFamily="34" charset="0"/>
              </a:rPr>
              <a:t> imprisonment</a:t>
            </a:r>
            <a:endParaRPr kumimoji="0" lang="en-US" altLang="en-US" sz="1400" b="0" i="0" u="none" strike="noStrike" kern="1200" cap="none" spc="0" normalizeH="0" baseline="0" noProof="0" dirty="0" smtClean="0">
              <a:ln>
                <a:noFill/>
              </a:ln>
              <a:effectLst/>
              <a:uLnTx/>
              <a:uFillTx/>
              <a:latin typeface="Arial" pitchFamily="34" charset="0"/>
              <a:ea typeface="Calibri" pitchFamily="34" charset="0"/>
              <a:cs typeface="Arial" pitchFamily="34" charset="0"/>
            </a:endParaRPr>
          </a:p>
          <a:p>
            <a:pPr marL="534988" marR="0" lvl="1" indent="-285750" algn="l" defTabSz="914400" rtl="0" eaLnBrk="1" fontAlgn="auto" latinLnBrk="0" hangingPunct="1">
              <a:lnSpc>
                <a:spcPct val="120000"/>
              </a:lnSpc>
              <a:spcBef>
                <a:spcPts val="0"/>
              </a:spcBef>
              <a:spcAft>
                <a:spcPts val="1800"/>
              </a:spcAft>
              <a:buClrTx/>
              <a:buSzTx/>
              <a:buFont typeface="Courier New" pitchFamily="49" charset="0"/>
              <a:buChar char="o"/>
              <a:tabLst/>
              <a:defRPr/>
            </a:pPr>
            <a:r>
              <a:rPr kumimoji="0" lang="en-US" altLang="en-US" sz="1400" b="0" i="0" u="none" strike="noStrike" kern="1200" cap="none" spc="0" normalizeH="0" baseline="0" noProof="0" dirty="0" smtClean="0">
                <a:ln>
                  <a:noFill/>
                </a:ln>
                <a:solidFill>
                  <a:schemeClr val="tx1"/>
                </a:solidFill>
                <a:effectLst/>
                <a:uLnTx/>
                <a:uFillTx/>
                <a:latin typeface="Arial" pitchFamily="34" charset="0"/>
                <a:ea typeface="Calibri" pitchFamily="34" charset="0"/>
                <a:cs typeface="Arial" pitchFamily="34" charset="0"/>
              </a:rPr>
              <a:t>It establishes that reporting child abuse is a community-wide responsibility.</a:t>
            </a:r>
          </a:p>
          <a:p>
            <a:pPr marL="342900" marR="0" lvl="0" indent="-342900" algn="l" defTabSz="914400" rtl="0" eaLnBrk="1" fontAlgn="auto" latinLnBrk="0" hangingPunct="1">
              <a:lnSpc>
                <a:spcPct val="120000"/>
              </a:lnSpc>
              <a:spcBef>
                <a:spcPts val="0"/>
              </a:spcBef>
              <a:spcAft>
                <a:spcPts val="600"/>
              </a:spcAft>
              <a:buClr>
                <a:schemeClr val="accent1">
                  <a:lumMod val="75000"/>
                </a:schemeClr>
              </a:buClr>
              <a:buSzTx/>
              <a:buFontTx/>
              <a:buAutoNum type="arabicPeriod" startAt="3"/>
              <a:tabLst/>
              <a:defRPr/>
            </a:pPr>
            <a:r>
              <a:rPr kumimoji="0" lang="en-AU" altLang="en-US" sz="1400" b="1"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Failure to protect</a:t>
            </a:r>
            <a:r>
              <a:rPr kumimoji="0" lang="en-AU" altLang="en-US" sz="14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a:t>
            </a:r>
            <a:r>
              <a:rPr kumimoji="0" lang="en-AU" altLang="en-US" sz="14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a child from sexual abuse offence applies to people within organisations if</a:t>
            </a:r>
            <a:r>
              <a:rPr kumimoji="0" lang="en-AU" altLang="en-US" sz="14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a:t>
            </a:r>
          </a:p>
          <a:p>
            <a:pPr marL="534988" marR="0" lvl="2" indent="-273050" algn="l" defTabSz="914400" rtl="0" eaLnBrk="1" fontAlgn="auto" latinLnBrk="0" hangingPunct="1">
              <a:lnSpc>
                <a:spcPct val="120000"/>
              </a:lnSpc>
              <a:spcBef>
                <a:spcPts val="0"/>
              </a:spcBef>
              <a:spcAft>
                <a:spcPts val="600"/>
              </a:spcAft>
              <a:buClr>
                <a:schemeClr val="accent1">
                  <a:shade val="75000"/>
                </a:schemeClr>
              </a:buClr>
              <a:buSzTx/>
              <a:buFont typeface="Courier New" pitchFamily="49" charset="0"/>
              <a:buChar char="o"/>
              <a:tabLst/>
              <a:defRPr/>
            </a:pPr>
            <a:r>
              <a:rPr kumimoji="0" lang="en-AU" altLang="en-US" sz="14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they hold a </a:t>
            </a:r>
            <a:r>
              <a:rPr kumimoji="0" lang="en-AU" altLang="en-US" sz="1400" b="1"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position of authority </a:t>
            </a:r>
            <a:r>
              <a:rPr kumimoji="0" lang="en-AU" altLang="en-US" sz="14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within a </a:t>
            </a:r>
            <a:r>
              <a:rPr kumimoji="0" lang="en-AU" altLang="en-US" sz="1400" b="1"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relevant organisation </a:t>
            </a:r>
            <a:r>
              <a:rPr kumimoji="0" lang="en-AU" altLang="en-US" sz="14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that works with children </a:t>
            </a:r>
          </a:p>
          <a:p>
            <a:pPr marL="534988" marR="0" lvl="2" indent="-273050" algn="l" defTabSz="914400" rtl="0" eaLnBrk="1" fontAlgn="auto" latinLnBrk="0" hangingPunct="1">
              <a:lnSpc>
                <a:spcPct val="120000"/>
              </a:lnSpc>
              <a:spcBef>
                <a:spcPts val="0"/>
              </a:spcBef>
              <a:spcAft>
                <a:spcPts val="600"/>
              </a:spcAft>
              <a:buClr>
                <a:schemeClr val="accent1">
                  <a:shade val="75000"/>
                </a:schemeClr>
              </a:buClr>
              <a:buSzTx/>
              <a:buFont typeface="Courier New" pitchFamily="49" charset="0"/>
              <a:buChar char="o"/>
              <a:tabLst/>
              <a:defRPr/>
            </a:pPr>
            <a:r>
              <a:rPr kumimoji="0" lang="en-AU" altLang="en-US" sz="14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they know of a </a:t>
            </a:r>
            <a:r>
              <a:rPr kumimoji="0" lang="en-AU" altLang="en-US" sz="1400" b="1"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substantial risk</a:t>
            </a:r>
            <a:r>
              <a:rPr kumimoji="0" lang="en-AU" altLang="en-US" sz="1400" b="0"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 </a:t>
            </a:r>
            <a:r>
              <a:rPr kumimoji="0" lang="en-AU" altLang="en-US" sz="14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another </a:t>
            </a:r>
            <a:r>
              <a:rPr kumimoji="0" lang="en-AU" altLang="en-US" sz="1400" b="1"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adult associated with the organisation</a:t>
            </a:r>
            <a:r>
              <a:rPr kumimoji="0" lang="en-AU" altLang="en-US" sz="1400" b="0"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 </a:t>
            </a:r>
            <a:r>
              <a:rPr kumimoji="0" lang="en-AU" altLang="en-US" sz="14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may commit a sex offence against a child under 16 within the organisation’s care</a:t>
            </a:r>
          </a:p>
          <a:p>
            <a:pPr marL="534988" marR="0" lvl="2" indent="-273050" algn="l" defTabSz="914400" rtl="0" eaLnBrk="1" fontAlgn="auto" latinLnBrk="0" hangingPunct="1">
              <a:lnSpc>
                <a:spcPct val="120000"/>
              </a:lnSpc>
              <a:spcBef>
                <a:spcPts val="0"/>
              </a:spcBef>
              <a:spcAft>
                <a:spcPts val="600"/>
              </a:spcAft>
              <a:buClr>
                <a:schemeClr val="accent1">
                  <a:shade val="75000"/>
                </a:schemeClr>
              </a:buClr>
              <a:buSzTx/>
              <a:buFont typeface="Courier New" pitchFamily="49" charset="0"/>
              <a:buChar char="o"/>
              <a:tabLst/>
              <a:defRPr/>
            </a:pPr>
            <a:r>
              <a:rPr kumimoji="0" lang="en-AU" altLang="en-US" sz="14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they have the </a:t>
            </a:r>
            <a:r>
              <a:rPr kumimoji="0" lang="en-AU" altLang="en-US" sz="1400" b="1"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power or responsibility to remove or reduce that risk </a:t>
            </a:r>
          </a:p>
          <a:p>
            <a:pPr marL="534988" marR="0" lvl="2" indent="-273050" algn="l" defTabSz="914400" rtl="0" eaLnBrk="1" fontAlgn="auto" latinLnBrk="0" hangingPunct="1">
              <a:lnSpc>
                <a:spcPct val="120000"/>
              </a:lnSpc>
              <a:spcBef>
                <a:spcPts val="0"/>
              </a:spcBef>
              <a:spcAft>
                <a:spcPts val="600"/>
              </a:spcAft>
              <a:buClr>
                <a:schemeClr val="accent1">
                  <a:shade val="75000"/>
                </a:schemeClr>
              </a:buClr>
              <a:buSzTx/>
              <a:buFont typeface="Courier New" pitchFamily="49" charset="0"/>
              <a:buChar char="o"/>
              <a:tabLst/>
              <a:defRPr/>
            </a:pPr>
            <a:r>
              <a:rPr kumimoji="0" lang="en-AU" altLang="en-US" sz="14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but they </a:t>
            </a:r>
            <a:r>
              <a:rPr kumimoji="0" lang="en-AU" altLang="en-US" sz="1400" b="1"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negligently fail</a:t>
            </a:r>
            <a:r>
              <a:rPr kumimoji="0" lang="en-AU" altLang="en-US" sz="1400" b="0"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 </a:t>
            </a:r>
            <a:r>
              <a:rPr kumimoji="0" lang="en-AU" altLang="en-US" sz="14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to do so.</a:t>
            </a:r>
            <a:endParaRPr kumimoji="0" lang="en-US" altLang="en-US" sz="1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sp>
        <p:nvSpPr>
          <p:cNvPr id="3" name="TextBox 2"/>
          <p:cNvSpPr txBox="1"/>
          <p:nvPr/>
        </p:nvSpPr>
        <p:spPr>
          <a:xfrm>
            <a:off x="853226" y="1268760"/>
            <a:ext cx="7488832" cy="4739759"/>
          </a:xfrm>
          <a:prstGeom prst="rect">
            <a:avLst/>
          </a:prstGeom>
          <a:noFill/>
        </p:spPr>
        <p:txBody>
          <a:bodyPr wrap="square" rtlCol="0">
            <a:spAutoFit/>
          </a:bodyPr>
          <a:lstStyle/>
          <a:p>
            <a:r>
              <a:rPr lang="en-AU" sz="1600" dirty="0" smtClean="0"/>
              <a:t>Any </a:t>
            </a:r>
            <a:r>
              <a:rPr lang="en-AU" sz="1600" dirty="0"/>
              <a:t>adult who forms a reasonable belief that a sexual offence has been committed by an adult against a child under 16 has an obligation to report that information to police. Failure to disclose the information to police is a criminal offence. </a:t>
            </a:r>
          </a:p>
          <a:p>
            <a:endParaRPr lang="en-AU" sz="1600" dirty="0"/>
          </a:p>
          <a:p>
            <a:r>
              <a:rPr lang="en-AU" sz="1600" dirty="0" smtClean="0"/>
              <a:t>A </a:t>
            </a:r>
            <a:r>
              <a:rPr lang="en-AU" sz="1600" dirty="0">
                <a:solidFill>
                  <a:schemeClr val="accent2">
                    <a:lumMod val="75000"/>
                  </a:schemeClr>
                </a:solidFill>
              </a:rPr>
              <a:t>‘reasonable belief’ is not the same as having proof</a:t>
            </a:r>
            <a:r>
              <a:rPr lang="en-AU" sz="1600" dirty="0"/>
              <a:t>. A ‘reasonable belief’ is formed if a reasonable person in the same position would have formed the belief on the same grounds. </a:t>
            </a:r>
          </a:p>
          <a:p>
            <a:pPr>
              <a:spcBef>
                <a:spcPts val="600"/>
              </a:spcBef>
            </a:pPr>
            <a:r>
              <a:rPr lang="en-AU" sz="1600" dirty="0"/>
              <a:t>For example, a ‘reasonable belief’ might be formed when: </a:t>
            </a:r>
          </a:p>
          <a:p>
            <a:pPr marL="285750" indent="-285750">
              <a:spcBef>
                <a:spcPts val="600"/>
              </a:spcBef>
              <a:buClr>
                <a:schemeClr val="tx2"/>
              </a:buClr>
              <a:buFont typeface="Wingdings" panose="05000000000000000000" pitchFamily="2" charset="2"/>
              <a:buChar char="§"/>
            </a:pPr>
            <a:r>
              <a:rPr lang="en-AU" sz="1600" dirty="0" smtClean="0"/>
              <a:t>a </a:t>
            </a:r>
            <a:r>
              <a:rPr lang="en-AU" sz="1600" dirty="0"/>
              <a:t>child states that they have been </a:t>
            </a:r>
            <a:r>
              <a:rPr lang="en-AU" sz="1600" dirty="0" smtClean="0"/>
              <a:t>abused </a:t>
            </a:r>
            <a:endParaRPr lang="en-AU" sz="1600" dirty="0"/>
          </a:p>
          <a:p>
            <a:pPr marL="285750" indent="-285750">
              <a:spcBef>
                <a:spcPts val="600"/>
              </a:spcBef>
              <a:buClr>
                <a:schemeClr val="tx2"/>
              </a:buClr>
              <a:buFont typeface="Wingdings" panose="05000000000000000000" pitchFamily="2" charset="2"/>
              <a:buChar char="§"/>
            </a:pPr>
            <a:r>
              <a:rPr lang="en-AU" sz="1600" dirty="0" smtClean="0"/>
              <a:t>a </a:t>
            </a:r>
            <a:r>
              <a:rPr lang="en-AU" sz="1600" dirty="0"/>
              <a:t>child states that they know someone who has been </a:t>
            </a:r>
            <a:r>
              <a:rPr lang="en-AU" sz="1600" dirty="0" smtClean="0"/>
              <a:t>abused </a:t>
            </a:r>
            <a:r>
              <a:rPr lang="en-AU" sz="1600" dirty="0"/>
              <a:t>(sometimes the child may be talking about themselves) </a:t>
            </a:r>
          </a:p>
          <a:p>
            <a:pPr marL="285750" indent="-285750">
              <a:spcBef>
                <a:spcPts val="600"/>
              </a:spcBef>
              <a:buClr>
                <a:schemeClr val="tx2"/>
              </a:buClr>
              <a:buFont typeface="Wingdings" panose="05000000000000000000" pitchFamily="2" charset="2"/>
              <a:buChar char="§"/>
            </a:pPr>
            <a:r>
              <a:rPr lang="en-AU" sz="1600" dirty="0" smtClean="0"/>
              <a:t>someone </a:t>
            </a:r>
            <a:r>
              <a:rPr lang="en-AU" sz="1600" dirty="0"/>
              <a:t>who knows a child states that the child has been </a:t>
            </a:r>
            <a:r>
              <a:rPr lang="en-AU" sz="1600" dirty="0" smtClean="0"/>
              <a:t>abused </a:t>
            </a:r>
            <a:endParaRPr lang="en-AU" sz="1600" dirty="0"/>
          </a:p>
          <a:p>
            <a:pPr marL="285750" indent="-285750">
              <a:spcBef>
                <a:spcPts val="600"/>
              </a:spcBef>
              <a:buClr>
                <a:schemeClr val="tx2"/>
              </a:buClr>
              <a:buFont typeface="Wingdings" panose="05000000000000000000" pitchFamily="2" charset="2"/>
              <a:buChar char="§"/>
            </a:pPr>
            <a:r>
              <a:rPr lang="en-AU" sz="1600" dirty="0" smtClean="0"/>
              <a:t>professional </a:t>
            </a:r>
            <a:r>
              <a:rPr lang="en-AU" sz="1600" dirty="0"/>
              <a:t>observations of the child’s behaviour or development leads a professional to form a belief that the child has been </a:t>
            </a:r>
            <a:r>
              <a:rPr lang="en-AU" sz="1600" dirty="0" smtClean="0"/>
              <a:t>abused </a:t>
            </a:r>
            <a:endParaRPr lang="en-AU" sz="1600" dirty="0"/>
          </a:p>
          <a:p>
            <a:pPr marL="285750" indent="-285750">
              <a:spcBef>
                <a:spcPts val="600"/>
              </a:spcBef>
              <a:buClr>
                <a:schemeClr val="tx2"/>
              </a:buClr>
              <a:buFont typeface="Wingdings" panose="05000000000000000000" pitchFamily="2" charset="2"/>
              <a:buChar char="§"/>
            </a:pPr>
            <a:r>
              <a:rPr lang="en-AU" sz="1600" dirty="0" smtClean="0"/>
              <a:t>signs </a:t>
            </a:r>
            <a:r>
              <a:rPr lang="en-AU" sz="1600" dirty="0"/>
              <a:t>of </a:t>
            </a:r>
            <a:r>
              <a:rPr lang="en-AU" sz="1600" dirty="0" smtClean="0"/>
              <a:t>abuse </a:t>
            </a:r>
            <a:r>
              <a:rPr lang="en-AU" sz="1600" dirty="0"/>
              <a:t>leads to a belief that the child has been </a:t>
            </a:r>
            <a:r>
              <a:rPr lang="en-AU" sz="1600" dirty="0" smtClean="0"/>
              <a:t>abused </a:t>
            </a:r>
            <a:endParaRPr lang="en-AU" sz="1600" dirty="0"/>
          </a:p>
          <a:p>
            <a:endParaRPr lang="en-AU" sz="1600" dirty="0"/>
          </a:p>
        </p:txBody>
      </p:sp>
      <p:sp>
        <p:nvSpPr>
          <p:cNvPr id="4" name="Title 1"/>
          <p:cNvSpPr txBox="1">
            <a:spLocks/>
          </p:cNvSpPr>
          <p:nvPr/>
        </p:nvSpPr>
        <p:spPr>
          <a:xfrm>
            <a:off x="827584" y="548680"/>
            <a:ext cx="7467600" cy="6381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What’s Meant by a Reasonable Belief? </a:t>
            </a:r>
          </a:p>
        </p:txBody>
      </p:sp>
    </p:spTree>
    <p:extLst>
      <p:ext uri="{BB962C8B-B14F-4D97-AF65-F5344CB8AC3E}">
        <p14:creationId xmlns:p14="http://schemas.microsoft.com/office/powerpoint/2010/main" val="119268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sp>
        <p:nvSpPr>
          <p:cNvPr id="3" name="Title 1"/>
          <p:cNvSpPr txBox="1">
            <a:spLocks/>
          </p:cNvSpPr>
          <p:nvPr/>
        </p:nvSpPr>
        <p:spPr>
          <a:xfrm>
            <a:off x="755576" y="692696"/>
            <a:ext cx="7467600" cy="10081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altLang="en-US" sz="2800" b="0" i="0" u="none" strike="noStrike" kern="1200" cap="none" spc="0" normalizeH="0" baseline="0" noProof="0" dirty="0" smtClean="0">
                <a:ln>
                  <a:noFill/>
                </a:ln>
                <a:solidFill>
                  <a:schemeClr val="accent1">
                    <a:lumMod val="75000"/>
                  </a:schemeClr>
                </a:solidFill>
                <a:effectLst/>
                <a:uLnTx/>
                <a:uFillTx/>
                <a:latin typeface="Arial" pitchFamily="34" charset="0"/>
                <a:ea typeface="ＭＳ Ｐゴシック" pitchFamily="34" charset="-128"/>
                <a:cs typeface="Arial" pitchFamily="34" charset="0"/>
              </a:rPr>
              <a:t>Child Safe </a:t>
            </a:r>
            <a:r>
              <a:rPr lang="en-AU" altLang="en-US" sz="2800" noProof="0" dirty="0" smtClean="0">
                <a:solidFill>
                  <a:schemeClr val="accent1">
                    <a:lumMod val="75000"/>
                  </a:schemeClr>
                </a:solidFill>
                <a:latin typeface="Arial" pitchFamily="34" charset="0"/>
                <a:ea typeface="ＭＳ Ｐゴシック" pitchFamily="34" charset="-128"/>
                <a:cs typeface="Arial" pitchFamily="34" charset="0"/>
              </a:rPr>
              <a:t>S</a:t>
            </a:r>
            <a:r>
              <a:rPr kumimoji="0" lang="en-AU" altLang="en-US" sz="2800" b="0" i="0" u="none" strike="noStrike" kern="1200" cap="none" spc="0" normalizeH="0" baseline="0" noProof="0" dirty="0" smtClean="0">
                <a:ln>
                  <a:noFill/>
                </a:ln>
                <a:solidFill>
                  <a:schemeClr val="accent1">
                    <a:lumMod val="75000"/>
                  </a:schemeClr>
                </a:solidFill>
                <a:effectLst/>
                <a:uLnTx/>
                <a:uFillTx/>
                <a:latin typeface="Arial" pitchFamily="34" charset="0"/>
                <a:ea typeface="ＭＳ Ｐゴシック" pitchFamily="34" charset="-128"/>
                <a:cs typeface="Arial" pitchFamily="34" charset="0"/>
              </a:rPr>
              <a:t>tandards – Three Essential Principles</a:t>
            </a:r>
            <a:endParaRPr kumimoji="0" lang="en-US" altLang="en-US" sz="2800" b="0" i="0" u="none" strike="noStrike" kern="1200" cap="none" spc="0" normalizeH="0" baseline="0" noProof="0" dirty="0" smtClean="0">
              <a:ln>
                <a:noFill/>
              </a:ln>
              <a:solidFill>
                <a:schemeClr val="accent1">
                  <a:lumMod val="75000"/>
                </a:schemeClr>
              </a:solidFill>
              <a:effectLst/>
              <a:uLnTx/>
              <a:uFillTx/>
              <a:latin typeface="Arial" pitchFamily="34" charset="0"/>
              <a:ea typeface="ＭＳ Ｐゴシック" pitchFamily="34" charset="-128"/>
              <a:cs typeface="Arial" pitchFamily="34" charset="0"/>
            </a:endParaRPr>
          </a:p>
        </p:txBody>
      </p:sp>
      <p:sp>
        <p:nvSpPr>
          <p:cNvPr id="4" name="Content Placeholder 2"/>
          <p:cNvSpPr txBox="1">
            <a:spLocks/>
          </p:cNvSpPr>
          <p:nvPr/>
        </p:nvSpPr>
        <p:spPr>
          <a:xfrm>
            <a:off x="663574" y="1778000"/>
            <a:ext cx="7796857" cy="4033838"/>
          </a:xfrm>
          <a:prstGeom prst="rect">
            <a:avLst/>
          </a:prstGeom>
        </p:spPr>
        <p:txBody>
          <a:bodyPr>
            <a:noAutofit/>
          </a:bodyPr>
          <a:lstStyle/>
          <a:p>
            <a:pPr>
              <a:spcAft>
                <a:spcPts val="1200"/>
              </a:spcAft>
            </a:pPr>
            <a:r>
              <a:rPr lang="en-AU" sz="1600" dirty="0">
                <a:latin typeface="Arial" panose="020B0604020202020204" pitchFamily="34" charset="0"/>
                <a:ea typeface="Open Sans" panose="020B0606030504020204" pitchFamily="34" charset="0"/>
                <a:cs typeface="Arial" panose="020B0604020202020204" pitchFamily="34" charset="0"/>
              </a:rPr>
              <a:t>Designed to provide a framework to help organisations keep children safe from all forms of harm.</a:t>
            </a:r>
          </a:p>
          <a:p>
            <a:pPr>
              <a:spcAft>
                <a:spcPts val="1200"/>
              </a:spcAft>
            </a:pPr>
            <a:r>
              <a:rPr lang="en-AU" sz="1600" dirty="0">
                <a:latin typeface="Arial" panose="020B0604020202020204" pitchFamily="34" charset="0"/>
                <a:ea typeface="Open Sans" panose="020B0606030504020204" pitchFamily="34" charset="0"/>
                <a:cs typeface="Arial" panose="020B0604020202020204" pitchFamily="34" charset="0"/>
              </a:rPr>
              <a:t>Are flexible and principle based to enable organisations to tailor their approach based on their type of organisation, level of responsibly for children and activities involving children. </a:t>
            </a:r>
          </a:p>
          <a:p>
            <a:pPr marL="0" marR="0" lvl="0" indent="0" algn="l" defTabSz="914400" rtl="0" eaLnBrk="1" fontAlgn="auto" latinLnBrk="0" hangingPunct="1">
              <a:lnSpc>
                <a:spcPct val="100000"/>
              </a:lnSpc>
              <a:spcBef>
                <a:spcPts val="600"/>
              </a:spcBef>
              <a:spcAft>
                <a:spcPts val="0"/>
              </a:spcAft>
              <a:buClrTx/>
              <a:buSzTx/>
              <a:buFont typeface="Wingdings"/>
              <a:buNone/>
              <a:tabLst/>
              <a:defRPr/>
            </a:pPr>
            <a:r>
              <a:rPr kumimoji="0" lang="en-AU" altLang="en-US" sz="16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In complying with the child safe standards an applicable entity or individual carrying on a business to which the standards apply must include the following principles as part of each standard:</a:t>
            </a:r>
          </a:p>
          <a:p>
            <a:pPr marL="536575" marR="0" lvl="2" indent="-285750" algn="l" defTabSz="914400" rtl="0" eaLnBrk="1" fontAlgn="auto" latinLnBrk="0" hangingPunct="1">
              <a:lnSpc>
                <a:spcPct val="100000"/>
              </a:lnSpc>
              <a:spcBef>
                <a:spcPts val="600"/>
              </a:spcBef>
              <a:spcAft>
                <a:spcPts val="0"/>
              </a:spcAft>
              <a:buClr>
                <a:schemeClr val="accent1">
                  <a:shade val="75000"/>
                </a:schemeClr>
              </a:buClr>
              <a:buSzTx/>
              <a:buFont typeface="Courier New" pitchFamily="49" charset="0"/>
              <a:buChar char="o"/>
              <a:tabLst/>
              <a:defRPr/>
            </a:pPr>
            <a:r>
              <a:rPr kumimoji="0" lang="en-AU" altLang="en-US" sz="16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promoting the cultural safety of </a:t>
            </a:r>
            <a:r>
              <a:rPr kumimoji="0" lang="en-AU" altLang="en-US" sz="1600"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Aboriginal children</a:t>
            </a:r>
          </a:p>
          <a:p>
            <a:pPr marL="536575" marR="0" lvl="2" indent="-285750" algn="l" defTabSz="914400" rtl="0" eaLnBrk="1" fontAlgn="auto" latinLnBrk="0" hangingPunct="1">
              <a:lnSpc>
                <a:spcPct val="100000"/>
              </a:lnSpc>
              <a:spcBef>
                <a:spcPts val="600"/>
              </a:spcBef>
              <a:spcAft>
                <a:spcPts val="0"/>
              </a:spcAft>
              <a:buClr>
                <a:schemeClr val="accent1">
                  <a:shade val="75000"/>
                </a:schemeClr>
              </a:buClr>
              <a:buSzTx/>
              <a:buFont typeface="Courier New" pitchFamily="49" charset="0"/>
              <a:buChar char="o"/>
              <a:tabLst/>
              <a:defRPr/>
            </a:pPr>
            <a:r>
              <a:rPr kumimoji="0" lang="en-AU" altLang="en-US" sz="16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promoting the cultural safety of </a:t>
            </a:r>
            <a:r>
              <a:rPr kumimoji="0" lang="en-AU" altLang="en-US" sz="1600"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children from culturally and/or linguistically diverse backgrounds</a:t>
            </a:r>
            <a:r>
              <a:rPr kumimoji="0" lang="en-AU" altLang="en-US" sz="1600" b="0"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 </a:t>
            </a:r>
          </a:p>
          <a:p>
            <a:pPr marL="536575" marR="0" lvl="2" indent="-285750" algn="l" defTabSz="914400" rtl="0" eaLnBrk="1" fontAlgn="auto" latinLnBrk="0" hangingPunct="1">
              <a:lnSpc>
                <a:spcPct val="100000"/>
              </a:lnSpc>
              <a:spcBef>
                <a:spcPts val="600"/>
              </a:spcBef>
              <a:spcAft>
                <a:spcPts val="0"/>
              </a:spcAft>
              <a:buClr>
                <a:schemeClr val="accent1">
                  <a:shade val="75000"/>
                </a:schemeClr>
              </a:buClr>
              <a:buSzTx/>
              <a:buFont typeface="Courier New" pitchFamily="49" charset="0"/>
              <a:buChar char="o"/>
              <a:tabLst/>
              <a:defRPr/>
            </a:pPr>
            <a:r>
              <a:rPr kumimoji="0" lang="en-AU" altLang="en-US" sz="16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promoting the safety of </a:t>
            </a:r>
            <a:r>
              <a:rPr kumimoji="0" lang="en-AU" altLang="en-US" sz="1600" i="0" u="none" strike="noStrike" kern="1200" cap="none" spc="0" normalizeH="0" baseline="0" noProof="0" dirty="0" smtClean="0">
                <a:ln>
                  <a:noFill/>
                </a:ln>
                <a:solidFill>
                  <a:schemeClr val="accent2">
                    <a:lumMod val="75000"/>
                  </a:schemeClr>
                </a:solidFill>
                <a:effectLst/>
                <a:uLnTx/>
                <a:uFillTx/>
                <a:latin typeface="Arial" pitchFamily="34" charset="0"/>
                <a:ea typeface="ＭＳ Ｐゴシック" pitchFamily="34" charset="-128"/>
                <a:cs typeface="Arial" pitchFamily="34" charset="0"/>
              </a:rPr>
              <a:t>children with a disability</a:t>
            </a:r>
            <a:r>
              <a:rPr kumimoji="0" lang="en-AU" altLang="en-US" sz="1600" b="0" i="0" u="none" strike="noStrike" kern="1200" cap="none" spc="0" normalizeH="0" baseline="0" noProof="0" dirty="0" smtClean="0">
                <a:ln>
                  <a:noFill/>
                </a:ln>
                <a:solidFill>
                  <a:schemeClr val="accent1">
                    <a:lumMod val="75000"/>
                  </a:schemeClr>
                </a:solidFill>
                <a:effectLst/>
                <a:uLnTx/>
                <a:uFillTx/>
                <a:latin typeface="Arial" pitchFamily="34" charset="0"/>
                <a:ea typeface="ＭＳ Ｐゴシック" pitchFamily="34" charset="-128"/>
                <a:cs typeface="Arial" pitchFamily="34" charset="0"/>
              </a:rPr>
              <a:t>.</a:t>
            </a:r>
          </a:p>
          <a:p>
            <a:pPr marL="536575" marR="0" lvl="2" indent="-285750" algn="l" defTabSz="914400" rtl="0" eaLnBrk="1" fontAlgn="auto" latinLnBrk="0" hangingPunct="1">
              <a:lnSpc>
                <a:spcPct val="100000"/>
              </a:lnSpc>
              <a:spcBef>
                <a:spcPts val="600"/>
              </a:spcBef>
              <a:spcAft>
                <a:spcPts val="0"/>
              </a:spcAft>
              <a:buClr>
                <a:schemeClr val="accent1">
                  <a:shade val="75000"/>
                </a:schemeClr>
              </a:buClr>
              <a:buSzTx/>
              <a:buFont typeface="Courier New" pitchFamily="49" charset="0"/>
              <a:buChar char="o"/>
              <a:tabLst/>
              <a:defRPr/>
            </a:pPr>
            <a:r>
              <a:rPr lang="en-AU" altLang="en-US" sz="1600" dirty="0" smtClean="0">
                <a:latin typeface="Arial" pitchFamily="34" charset="0"/>
                <a:ea typeface="ＭＳ Ｐゴシック" pitchFamily="34" charset="-128"/>
                <a:cs typeface="Arial" pitchFamily="34" charset="0"/>
              </a:rPr>
              <a:t>clear</a:t>
            </a:r>
            <a:r>
              <a:rPr lang="en-AU" altLang="en-US" sz="1600" noProof="0" dirty="0" smtClean="0">
                <a:solidFill>
                  <a:schemeClr val="accent1">
                    <a:lumMod val="75000"/>
                  </a:schemeClr>
                </a:solidFill>
                <a:latin typeface="Arial" pitchFamily="34" charset="0"/>
                <a:ea typeface="ＭＳ Ｐゴシック" pitchFamily="34" charset="-128"/>
                <a:cs typeface="Arial" pitchFamily="34" charset="0"/>
              </a:rPr>
              <a:t> </a:t>
            </a:r>
            <a:r>
              <a:rPr lang="en-AU" altLang="en-US" sz="1600" noProof="0" dirty="0" smtClean="0">
                <a:solidFill>
                  <a:schemeClr val="accent2">
                    <a:lumMod val="75000"/>
                  </a:schemeClr>
                </a:solidFill>
                <a:latin typeface="Arial" pitchFamily="34" charset="0"/>
                <a:ea typeface="ＭＳ Ｐゴシック" pitchFamily="34" charset="-128"/>
                <a:cs typeface="Arial" pitchFamily="34" charset="0"/>
              </a:rPr>
              <a:t>demonstration/evidence</a:t>
            </a:r>
            <a:r>
              <a:rPr lang="en-AU" altLang="en-US" sz="1600" noProof="0" dirty="0" smtClean="0">
                <a:solidFill>
                  <a:schemeClr val="accent1">
                    <a:lumMod val="75000"/>
                  </a:schemeClr>
                </a:solidFill>
                <a:latin typeface="Arial" pitchFamily="34" charset="0"/>
                <a:ea typeface="ＭＳ Ｐゴシック" pitchFamily="34" charset="-128"/>
                <a:cs typeface="Arial" pitchFamily="34" charset="0"/>
              </a:rPr>
              <a:t>. </a:t>
            </a:r>
            <a:endParaRPr kumimoji="0" lang="en-AU" altLang="en-US" sz="1600" b="0" i="0" u="none" strike="noStrike" kern="1200" cap="none" spc="0" normalizeH="0" baseline="0" noProof="0" dirty="0" smtClean="0">
              <a:ln>
                <a:noFill/>
              </a:ln>
              <a:solidFill>
                <a:schemeClr val="accent1">
                  <a:lumMod val="75000"/>
                </a:schemeClr>
              </a:solidFill>
              <a:effectLst/>
              <a:uLnTx/>
              <a:uFillTx/>
              <a:latin typeface="Arial" pitchFamily="34" charset="0"/>
              <a:ea typeface="ＭＳ Ｐゴシック" pitchFamily="34" charset="-128"/>
              <a:cs typeface="Arial" pitchFamily="34" charset="0"/>
            </a:endParaRPr>
          </a:p>
          <a:p>
            <a:pPr marL="274320" marR="0" lvl="0" indent="-274320" algn="l" defTabSz="914400" rtl="0" eaLnBrk="1" fontAlgn="auto" latinLnBrk="0" hangingPunct="1">
              <a:lnSpc>
                <a:spcPct val="100000"/>
              </a:lnSpc>
              <a:spcBef>
                <a:spcPct val="20000"/>
              </a:spcBef>
              <a:spcAft>
                <a:spcPct val="0"/>
              </a:spcAft>
              <a:buClrTx/>
              <a:buSzTx/>
              <a:buFontTx/>
              <a:buChar char="•"/>
              <a:tabLst/>
              <a:defRPr/>
            </a:pPr>
            <a:endParaRPr kumimoji="0" lang="en-AU" altLang="en-US" sz="1500" b="0" i="1"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pic>
        <p:nvPicPr>
          <p:cNvPr id="3" name="Picture 2"/>
          <p:cNvPicPr>
            <a:picLocks noChangeAspect="1"/>
          </p:cNvPicPr>
          <p:nvPr/>
        </p:nvPicPr>
        <p:blipFill rotWithShape="1">
          <a:blip r:embed="rId2" cstate="print"/>
          <a:srcRect l="51513" t="12541" r="3197" b="79914"/>
          <a:stretch/>
        </p:blipFill>
        <p:spPr bwMode="auto">
          <a:xfrm>
            <a:off x="287949" y="985478"/>
            <a:ext cx="8572582" cy="1142627"/>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611559" y="1072015"/>
            <a:ext cx="8064897" cy="4862870"/>
          </a:xfrm>
          <a:prstGeom prst="rect">
            <a:avLst/>
          </a:prstGeom>
          <a:noFill/>
        </p:spPr>
        <p:txBody>
          <a:bodyPr wrap="square" rtlCol="0">
            <a:spAutoFit/>
          </a:bodyPr>
          <a:lstStyle/>
          <a:p>
            <a:pPr algn="ctr"/>
            <a:r>
              <a:rPr lang="en-AU" sz="2800" dirty="0" smtClean="0">
                <a:solidFill>
                  <a:schemeClr val="bg1"/>
                </a:solidFill>
                <a:latin typeface="Arial" panose="020B0604020202020204" pitchFamily="34" charset="0"/>
                <a:ea typeface="Open Sans" panose="020B0606030504020204" pitchFamily="34" charset="0"/>
                <a:cs typeface="Arial" panose="020B0604020202020204" pitchFamily="34" charset="0"/>
              </a:rPr>
              <a:t>Standard 1:</a:t>
            </a:r>
          </a:p>
          <a:p>
            <a:pPr algn="ctr"/>
            <a:r>
              <a:rPr lang="en-AU" sz="2800" dirty="0" smtClean="0">
                <a:solidFill>
                  <a:schemeClr val="bg1"/>
                </a:solidFill>
                <a:latin typeface="Arial" panose="020B0604020202020204" pitchFamily="34" charset="0"/>
                <a:ea typeface="Open Sans" panose="020B0606030504020204" pitchFamily="34" charset="0"/>
                <a:cs typeface="Arial" panose="020B0604020202020204" pitchFamily="34" charset="0"/>
              </a:rPr>
              <a:t>Organisational </a:t>
            </a:r>
            <a:r>
              <a:rPr lang="en-AU" sz="2800" dirty="0">
                <a:solidFill>
                  <a:schemeClr val="bg1"/>
                </a:solidFill>
                <a:latin typeface="Arial" panose="020B0604020202020204" pitchFamily="34" charset="0"/>
                <a:ea typeface="Open Sans" panose="020B0606030504020204" pitchFamily="34" charset="0"/>
                <a:cs typeface="Arial" panose="020B0604020202020204" pitchFamily="34" charset="0"/>
              </a:rPr>
              <a:t>culture and </a:t>
            </a:r>
            <a:r>
              <a:rPr lang="en-AU" sz="2800" dirty="0" smtClean="0">
                <a:solidFill>
                  <a:schemeClr val="bg1"/>
                </a:solidFill>
                <a:latin typeface="Arial" panose="020B0604020202020204" pitchFamily="34" charset="0"/>
                <a:ea typeface="Open Sans" panose="020B0606030504020204" pitchFamily="34" charset="0"/>
                <a:cs typeface="Arial" panose="020B0604020202020204" pitchFamily="34" charset="0"/>
              </a:rPr>
              <a:t>leadership</a:t>
            </a:r>
          </a:p>
          <a:p>
            <a:pPr algn="l"/>
            <a:endParaRPr lang="en-AU"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spcAft>
                <a:spcPts val="1200"/>
              </a:spcAft>
            </a:pPr>
            <a:r>
              <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rPr>
              <a:t>Leading  from the top down and embedding a culture that makes child safety everyone's </a:t>
            </a:r>
            <a:r>
              <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rPr>
              <a:t>business.</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l">
              <a:spcAft>
                <a:spcPts val="1200"/>
              </a:spcAft>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This means</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540000" indent="-285750" algn="l">
              <a:spcAft>
                <a:spcPts val="1200"/>
              </a:spcAft>
              <a:buFont typeface="Arial" panose="020B0604020202020204" pitchFamily="34" charset="0"/>
              <a:buChar char="•"/>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protecting the interests of the child, not the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organisation</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540000" indent="-285750" algn="l">
              <a:spcAft>
                <a:spcPts val="1200"/>
              </a:spcAft>
              <a:buFont typeface="Arial" panose="020B0604020202020204" pitchFamily="34" charset="0"/>
              <a:buChar char="•"/>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making child safety a top priority in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the organisation</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540000" indent="-285750" algn="l">
              <a:spcAft>
                <a:spcPts val="1200"/>
              </a:spcAft>
              <a:buFont typeface="Arial" panose="020B0604020202020204" pitchFamily="34" charset="0"/>
              <a:buChar char="•"/>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taking a zero tolerance approach to child abuse, and to racial, religious or cultural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discrimination</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540000" indent="-285750" algn="l">
              <a:spcAft>
                <a:spcPts val="1200"/>
              </a:spcAft>
              <a:buFont typeface="Arial" panose="020B0604020202020204" pitchFamily="34" charset="0"/>
              <a:buChar char="•"/>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establishing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clear values</a:t>
            </a: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 behavioural expectations and recruitment practices that are consistent with a child centred, child safe </a:t>
            </a:r>
            <a:r>
              <a:rPr lang="en-AU" sz="1600" dirty="0" smtClean="0">
                <a:solidFill>
                  <a:schemeClr val="tx1"/>
                </a:solidFill>
                <a:latin typeface="Arial" panose="020B0604020202020204" pitchFamily="34" charset="0"/>
                <a:ea typeface="Open Sans" panose="020B0606030504020204" pitchFamily="34" charset="0"/>
                <a:cs typeface="Arial" panose="020B0604020202020204" pitchFamily="34" charset="0"/>
              </a:rPr>
              <a:t>culture</a:t>
            </a:r>
          </a:p>
          <a:p>
            <a:pPr marL="540000" indent="-285750" algn="l">
              <a:spcAft>
                <a:spcPts val="1200"/>
              </a:spcAft>
              <a:buFont typeface="Arial" panose="020B0604020202020204" pitchFamily="34" charset="0"/>
              <a:buChar char="•"/>
            </a:pPr>
            <a:r>
              <a:rPr lang="en-AU" sz="1600" dirty="0" smtClean="0">
                <a:latin typeface="Arial" panose="020B0604020202020204" pitchFamily="34" charset="0"/>
                <a:ea typeface="Open Sans" panose="020B0606030504020204" pitchFamily="34" charset="0"/>
                <a:cs typeface="Arial" panose="020B0604020202020204" pitchFamily="34" charset="0"/>
              </a:rPr>
              <a:t>actively creating inclusive and cultural safe environments for Aboriginal and CALD children, and children with disabilities  </a:t>
            </a:r>
            <a:endPar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26237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dirty="0" smtClean="0"/>
              <a:t>Victorian Child Safe Standards</a:t>
            </a:r>
            <a:endParaRPr lang="en-AU"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Lst>
          </a:blip>
          <a:srcRect l="51373" t="12583" r="3168" b="79494"/>
          <a:stretch/>
        </p:blipFill>
        <p:spPr bwMode="auto">
          <a:xfrm>
            <a:off x="251520" y="908720"/>
            <a:ext cx="8640960" cy="1205106"/>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683568" y="980728"/>
            <a:ext cx="7992888" cy="5447645"/>
          </a:xfrm>
          <a:prstGeom prst="rect">
            <a:avLst/>
          </a:prstGeom>
          <a:noFill/>
        </p:spPr>
        <p:txBody>
          <a:bodyPr wrap="square" rtlCol="0">
            <a:spAutoFit/>
          </a:bodyPr>
          <a:lstStyle/>
          <a:p>
            <a:pPr algn="ctr"/>
            <a:r>
              <a:rPr lang="en-AU"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Standard 2:</a:t>
            </a:r>
          </a:p>
          <a:p>
            <a:pPr algn="ctr"/>
            <a:r>
              <a:rPr lang="en-AU"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Child </a:t>
            </a:r>
            <a:r>
              <a:rPr lang="en-AU"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safe policy or statement of commitment</a:t>
            </a:r>
          </a:p>
          <a:p>
            <a:pPr marL="285750" indent="-285750" algn="ctr">
              <a:buFont typeface="Arial" panose="020B0604020202020204" pitchFamily="34" charset="0"/>
              <a:buChar char="•"/>
            </a:pP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r>
              <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rPr>
              <a:t>Creating a foundation for a child safe </a:t>
            </a:r>
            <a:r>
              <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rPr>
              <a:t>environment</a:t>
            </a:r>
            <a:endParaRPr lang="en-AU" sz="1600" i="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l">
              <a:spcAft>
                <a:spcPts val="1200"/>
              </a:spcAft>
            </a:pPr>
            <a:r>
              <a:rPr lang="en-AU" sz="1600" dirty="0">
                <a:solidFill>
                  <a:schemeClr val="tx1"/>
                </a:solidFill>
                <a:latin typeface="Arial" panose="020B0604020202020204" pitchFamily="34" charset="0"/>
                <a:ea typeface="Open Sans" panose="020B0606030504020204" pitchFamily="34" charset="0"/>
                <a:cs typeface="Arial" panose="020B0604020202020204" pitchFamily="34" charset="0"/>
              </a:rPr>
              <a:t>This means:</a:t>
            </a:r>
          </a:p>
          <a:p>
            <a:pPr marL="540000" indent="-285750">
              <a:spcAft>
                <a:spcPts val="1200"/>
              </a:spcAft>
              <a:buFont typeface="Arial" panose="020B0604020202020204" pitchFamily="34" charset="0"/>
              <a:buChar char="•"/>
            </a:pPr>
            <a:r>
              <a:rPr lang="en-AU" sz="1600" b="1" dirty="0" smtClean="0">
                <a:latin typeface="Arial" panose="020B0604020202020204" pitchFamily="34" charset="0"/>
                <a:ea typeface="Open Sans" panose="020B0606030504020204" pitchFamily="34" charset="0"/>
                <a:cs typeface="Arial" panose="020B0604020202020204" pitchFamily="34" charset="0"/>
              </a:rPr>
              <a:t>development of a whole of Council statement of commitment and/or child safety policy - </a:t>
            </a:r>
          </a:p>
          <a:p>
            <a:pPr marL="540000" indent="-285750">
              <a:spcAft>
                <a:spcPts val="1200"/>
              </a:spcAft>
              <a:buFont typeface="Arial" panose="020B0604020202020204" pitchFamily="34" charset="0"/>
              <a:buChar char="•"/>
            </a:pPr>
            <a:r>
              <a:rPr lang="en-AU" sz="1600" b="1" dirty="0" smtClean="0">
                <a:latin typeface="Arial" panose="020B0604020202020204" pitchFamily="34" charset="0"/>
                <a:ea typeface="Open Sans" panose="020B0606030504020204" pitchFamily="34" charset="0"/>
                <a:cs typeface="Arial" panose="020B0604020202020204" pitchFamily="34" charset="0"/>
              </a:rPr>
              <a:t>affirming a commitment to child safety and the best interests of children</a:t>
            </a:r>
          </a:p>
          <a:p>
            <a:pPr marL="540000" indent="-285750">
              <a:spcAft>
                <a:spcPts val="1200"/>
              </a:spcAft>
              <a:buFont typeface="Arial" panose="020B0604020202020204" pitchFamily="34" charset="0"/>
              <a:buChar char="•"/>
            </a:pPr>
            <a:r>
              <a:rPr lang="en-AU" sz="1600" b="1" dirty="0" smtClean="0">
                <a:latin typeface="Arial" panose="020B0604020202020204" pitchFamily="34" charset="0"/>
                <a:ea typeface="Open Sans" panose="020B0606030504020204" pitchFamily="34" charset="0"/>
                <a:cs typeface="Arial" panose="020B0604020202020204" pitchFamily="34" charset="0"/>
              </a:rPr>
              <a:t>making a commitment to child safety clear to people in the  organisation, children and families and the community – promotion and education.</a:t>
            </a:r>
          </a:p>
          <a:p>
            <a:pPr marL="540000" indent="-285750" algn="l">
              <a:spcAft>
                <a:spcPts val="1200"/>
              </a:spcAft>
              <a:buFont typeface="Arial" panose="020B0604020202020204" pitchFamily="34" charset="0"/>
              <a:buChar char="•"/>
            </a:pPr>
            <a:r>
              <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rPr>
              <a:t>documenting </a:t>
            </a:r>
            <a:r>
              <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rPr>
              <a:t>how </a:t>
            </a:r>
            <a:r>
              <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rPr>
              <a:t>to meet duty </a:t>
            </a:r>
            <a:r>
              <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rPr>
              <a:t>of care and responsibilities to </a:t>
            </a:r>
            <a:r>
              <a:rPr lang="en-AU" sz="1600" b="1" dirty="0" smtClean="0">
                <a:solidFill>
                  <a:schemeClr val="tx1"/>
                </a:solidFill>
                <a:latin typeface="Arial" panose="020B0604020202020204" pitchFamily="34" charset="0"/>
                <a:ea typeface="Open Sans" panose="020B0606030504020204" pitchFamily="34" charset="0"/>
                <a:cs typeface="Arial" panose="020B0604020202020204" pitchFamily="34" charset="0"/>
              </a:rPr>
              <a:t>children</a:t>
            </a:r>
            <a:endParaRPr lang="en-AU"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540000" indent="-285750" algn="l">
              <a:spcAft>
                <a:spcPts val="1200"/>
              </a:spcAft>
              <a:buFont typeface="Arial" panose="020B0604020202020204" pitchFamily="34" charset="0"/>
              <a:buChar char="•"/>
            </a:pPr>
            <a:r>
              <a:rPr lang="en-AU" sz="1600" dirty="0" smtClean="0">
                <a:latin typeface="Arial" panose="020B0604020202020204" pitchFamily="34" charset="0"/>
                <a:ea typeface="Open Sans" panose="020B0606030504020204" pitchFamily="34" charset="0"/>
                <a:cs typeface="Arial" panose="020B0604020202020204" pitchFamily="34" charset="0"/>
              </a:rPr>
              <a:t>clear and consistent policies and procedures across the organisation.</a:t>
            </a:r>
          </a:p>
          <a:p>
            <a:pPr marL="540000" indent="-285750" algn="l">
              <a:spcAft>
                <a:spcPts val="1200"/>
              </a:spcAft>
              <a:buFont typeface="Arial" panose="020B0604020202020204" pitchFamily="34" charset="0"/>
              <a:buChar char="•"/>
            </a:pPr>
            <a:r>
              <a:rPr lang="en-AU" sz="1600" dirty="0" smtClean="0">
                <a:latin typeface="Arial" panose="020B0604020202020204" pitchFamily="34" charset="0"/>
                <a:ea typeface="Open Sans" panose="020B0606030504020204" pitchFamily="34" charset="0"/>
                <a:cs typeface="Arial" panose="020B0604020202020204" pitchFamily="34" charset="0"/>
              </a:rPr>
              <a:t>including child safety statement of commitment in all relevant Council documents, publications, website, media release  </a:t>
            </a:r>
          </a:p>
          <a:p>
            <a:pPr marL="285750" indent="-285750" algn="l">
              <a:buFont typeface="Arial" panose="020B0604020202020204" pitchFamily="34" charset="0"/>
              <a:buChar char="•"/>
            </a:pP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18740353"/>
      </p:ext>
    </p:extLst>
  </p:cSld>
  <p:clrMapOvr>
    <a:masterClrMapping/>
  </p:clrMapOvr>
</p:sld>
</file>

<file path=ppt/theme/theme1.xml><?xml version="1.0" encoding="utf-8"?>
<a:theme xmlns:a="http://schemas.openxmlformats.org/drawingml/2006/main" name="COGG 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COGG Powerpoint-Template</Template>
  <TotalTime>478</TotalTime>
  <Words>1708</Words>
  <Application>Microsoft Office PowerPoint</Application>
  <PresentationFormat>On-screen Show (4:3)</PresentationFormat>
  <Paragraphs>159</Paragraphs>
  <Slides>17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Arial</vt:lpstr>
      <vt:lpstr>Calibri</vt:lpstr>
      <vt:lpstr>Courier New</vt:lpstr>
      <vt:lpstr>Geneva</vt:lpstr>
      <vt:lpstr>Open Sans</vt:lpstr>
      <vt:lpstr>Tahoma</vt:lpstr>
      <vt:lpstr>Wingdings</vt:lpstr>
      <vt:lpstr>COGG 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Still to be done………………………</vt:lpstr>
      <vt:lpstr>Our expectations…………………………</vt:lpstr>
      <vt:lpstr>PowerPoint Presentation</vt:lpstr>
    </vt:vector>
  </TitlesOfParts>
  <Company>The City of Greater Geelong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Giggins</dc:creator>
  <cp:lastModifiedBy>Anne Miller</cp:lastModifiedBy>
  <cp:revision>57</cp:revision>
  <dcterms:created xsi:type="dcterms:W3CDTF">2016-05-26T06:33:17Z</dcterms:created>
  <dcterms:modified xsi:type="dcterms:W3CDTF">2017-05-26T01:18:47Z</dcterms:modified>
</cp:coreProperties>
</file>