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7" r:id="rId1"/>
  </p:sldMasterIdLst>
  <p:notesMasterIdLst>
    <p:notesMasterId r:id="rId14"/>
  </p:notesMasterIdLst>
  <p:sldIdLst>
    <p:sldId id="256" r:id="rId2"/>
    <p:sldId id="257" r:id="rId3"/>
    <p:sldId id="258" r:id="rId4"/>
    <p:sldId id="261" r:id="rId5"/>
    <p:sldId id="263" r:id="rId6"/>
    <p:sldId id="262" r:id="rId7"/>
    <p:sldId id="264" r:id="rId8"/>
    <p:sldId id="266" r:id="rId9"/>
    <p:sldId id="267" r:id="rId10"/>
    <p:sldId id="268" r:id="rId11"/>
    <p:sldId id="269"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120" y="6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59B5E2-B480-4837-8DFF-07123A26BBDD}" type="datetimeFigureOut">
              <a:rPr lang="en-AU" smtClean="0"/>
              <a:t>19/04/2016</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D7B008-553F-44EF-BFC5-906CA6EE6B39}" type="slidenum">
              <a:rPr lang="en-AU" smtClean="0"/>
              <a:t>‹#›</a:t>
            </a:fld>
            <a:endParaRPr lang="en-AU"/>
          </a:p>
        </p:txBody>
      </p:sp>
    </p:spTree>
    <p:extLst>
      <p:ext uri="{BB962C8B-B14F-4D97-AF65-F5344CB8AC3E}">
        <p14:creationId xmlns:p14="http://schemas.microsoft.com/office/powerpoint/2010/main" val="727815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DD7B008-553F-44EF-BFC5-906CA6EE6B39}" type="slidenum">
              <a:rPr lang="en-AU" smtClean="0"/>
              <a:t>1</a:t>
            </a:fld>
            <a:endParaRPr lang="en-AU"/>
          </a:p>
        </p:txBody>
      </p:sp>
    </p:spTree>
    <p:extLst>
      <p:ext uri="{BB962C8B-B14F-4D97-AF65-F5344CB8AC3E}">
        <p14:creationId xmlns:p14="http://schemas.microsoft.com/office/powerpoint/2010/main" val="2889293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958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a:t>
            </a:fld>
            <a:endParaRPr lang="en-AU"/>
          </a:p>
        </p:txBody>
      </p:sp>
    </p:spTree>
    <p:extLst>
      <p:ext uri="{BB962C8B-B14F-4D97-AF65-F5344CB8AC3E}">
        <p14:creationId xmlns:p14="http://schemas.microsoft.com/office/powerpoint/2010/main" val="1164165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a:t>
            </a:fld>
            <a:endParaRPr lang="en-AU"/>
          </a:p>
        </p:txBody>
      </p:sp>
    </p:spTree>
    <p:extLst>
      <p:ext uri="{BB962C8B-B14F-4D97-AF65-F5344CB8AC3E}">
        <p14:creationId xmlns:p14="http://schemas.microsoft.com/office/powerpoint/2010/main" val="181152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a:t>
            </a:fld>
            <a:endParaRPr lang="en-AU"/>
          </a:p>
        </p:txBody>
      </p:sp>
    </p:spTree>
    <p:extLst>
      <p:ext uri="{BB962C8B-B14F-4D97-AF65-F5344CB8AC3E}">
        <p14:creationId xmlns:p14="http://schemas.microsoft.com/office/powerpoint/2010/main" val="2613877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8252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6 May 2016</a:t>
            </a:r>
            <a:endParaRPr lang="en-AU"/>
          </a:p>
        </p:txBody>
      </p:sp>
      <p:sp>
        <p:nvSpPr>
          <p:cNvPr id="6" name="Footer Placeholder 5"/>
          <p:cNvSpPr>
            <a:spLocks noGrp="1"/>
          </p:cNvSpPr>
          <p:nvPr>
            <p:ph type="ftr" sz="quarter" idx="11"/>
          </p:nvPr>
        </p:nvSpPr>
        <p:spPr/>
        <p:txBody>
          <a:bodyPr/>
          <a:lstStyle/>
          <a:p>
            <a:r>
              <a:rPr lang="en-AU"/>
              <a:t>NHC Conference</a:t>
            </a:r>
          </a:p>
        </p:txBody>
      </p:sp>
      <p:sp>
        <p:nvSpPr>
          <p:cNvPr id="7" name="Slide Number Placeholder 6"/>
          <p:cNvSpPr>
            <a:spLocks noGrp="1"/>
          </p:cNvSpPr>
          <p:nvPr>
            <p:ph type="sldNum" sz="quarter" idx="12"/>
          </p:nvPr>
        </p:nvSpPr>
        <p:spPr/>
        <p:txBody>
          <a:bodyPr/>
          <a:lstStyle/>
          <a:p>
            <a:fld id="{0DA839D2-FEEA-4CCE-A7CA-EB3988AA24D7}" type="slidenum">
              <a:rPr lang="en-AU" smtClean="0"/>
              <a:t>‹#›</a:t>
            </a:fld>
            <a:endParaRPr lang="en-AU"/>
          </a:p>
        </p:txBody>
      </p:sp>
    </p:spTree>
    <p:extLst>
      <p:ext uri="{BB962C8B-B14F-4D97-AF65-F5344CB8AC3E}">
        <p14:creationId xmlns:p14="http://schemas.microsoft.com/office/powerpoint/2010/main" val="3258927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6 May 2016</a:t>
            </a:r>
            <a:endParaRPr lang="en-AU"/>
          </a:p>
        </p:txBody>
      </p:sp>
      <p:sp>
        <p:nvSpPr>
          <p:cNvPr id="8" name="Footer Placeholder 7"/>
          <p:cNvSpPr>
            <a:spLocks noGrp="1"/>
          </p:cNvSpPr>
          <p:nvPr>
            <p:ph type="ftr" sz="quarter" idx="11"/>
          </p:nvPr>
        </p:nvSpPr>
        <p:spPr/>
        <p:txBody>
          <a:bodyPr/>
          <a:lstStyle/>
          <a:p>
            <a:r>
              <a:rPr lang="en-AU"/>
              <a:t>NHC Conference</a:t>
            </a:r>
          </a:p>
        </p:txBody>
      </p:sp>
      <p:sp>
        <p:nvSpPr>
          <p:cNvPr id="9" name="Slide Number Placeholder 8"/>
          <p:cNvSpPr>
            <a:spLocks noGrp="1"/>
          </p:cNvSpPr>
          <p:nvPr>
            <p:ph type="sldNum" sz="quarter" idx="12"/>
          </p:nvPr>
        </p:nvSpPr>
        <p:spPr/>
        <p:txBody>
          <a:bodyPr/>
          <a:lstStyle/>
          <a:p>
            <a:fld id="{0DA839D2-FEEA-4CCE-A7CA-EB3988AA24D7}" type="slidenum">
              <a:rPr lang="en-AU" smtClean="0"/>
              <a:t>‹#›</a:t>
            </a:fld>
            <a:endParaRPr lang="en-AU"/>
          </a:p>
        </p:txBody>
      </p:sp>
    </p:spTree>
    <p:extLst>
      <p:ext uri="{BB962C8B-B14F-4D97-AF65-F5344CB8AC3E}">
        <p14:creationId xmlns:p14="http://schemas.microsoft.com/office/powerpoint/2010/main" val="357580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6 May 2016</a:t>
            </a:r>
            <a:endParaRPr lang="en-AU"/>
          </a:p>
        </p:txBody>
      </p:sp>
      <p:sp>
        <p:nvSpPr>
          <p:cNvPr id="4" name="Footer Placeholder 3"/>
          <p:cNvSpPr>
            <a:spLocks noGrp="1"/>
          </p:cNvSpPr>
          <p:nvPr>
            <p:ph type="ftr" sz="quarter" idx="11"/>
          </p:nvPr>
        </p:nvSpPr>
        <p:spPr/>
        <p:txBody>
          <a:bodyPr/>
          <a:lstStyle/>
          <a:p>
            <a:r>
              <a:rPr lang="en-AU"/>
              <a:t>NHC Conference</a:t>
            </a:r>
          </a:p>
        </p:txBody>
      </p:sp>
      <p:sp>
        <p:nvSpPr>
          <p:cNvPr id="5" name="Slide Number Placeholder 4"/>
          <p:cNvSpPr>
            <a:spLocks noGrp="1"/>
          </p:cNvSpPr>
          <p:nvPr>
            <p:ph type="sldNum" sz="quarter" idx="12"/>
          </p:nvPr>
        </p:nvSpPr>
        <p:spPr/>
        <p:txBody>
          <a:bodyPr/>
          <a:lstStyle/>
          <a:p>
            <a:fld id="{0DA839D2-FEEA-4CCE-A7CA-EB3988AA24D7}" type="slidenum">
              <a:rPr lang="en-AU" smtClean="0"/>
              <a:t>‹#›</a:t>
            </a:fld>
            <a:endParaRPr lang="en-AU"/>
          </a:p>
        </p:txBody>
      </p:sp>
    </p:spTree>
    <p:extLst>
      <p:ext uri="{BB962C8B-B14F-4D97-AF65-F5344CB8AC3E}">
        <p14:creationId xmlns:p14="http://schemas.microsoft.com/office/powerpoint/2010/main" val="350203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6 May 2016</a:t>
            </a:r>
            <a:endParaRPr lang="en-AU"/>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AU"/>
              <a:t>NHC Conference</a:t>
            </a:r>
          </a:p>
        </p:txBody>
      </p:sp>
      <p:sp>
        <p:nvSpPr>
          <p:cNvPr id="9" name="Slide Number Placeholder 8"/>
          <p:cNvSpPr>
            <a:spLocks noGrp="1"/>
          </p:cNvSpPr>
          <p:nvPr>
            <p:ph type="sldNum" sz="quarter" idx="12"/>
          </p:nvPr>
        </p:nvSpPr>
        <p:spPr/>
        <p:txBody>
          <a:bodyPr/>
          <a:lstStyle/>
          <a:p>
            <a:fld id="{0DA839D2-FEEA-4CCE-A7CA-EB3988AA24D7}" type="slidenum">
              <a:rPr lang="en-AU" smtClean="0"/>
              <a:t>‹#›</a:t>
            </a:fld>
            <a:endParaRPr lang="en-AU"/>
          </a:p>
        </p:txBody>
      </p:sp>
    </p:spTree>
    <p:extLst>
      <p:ext uri="{BB962C8B-B14F-4D97-AF65-F5344CB8AC3E}">
        <p14:creationId xmlns:p14="http://schemas.microsoft.com/office/powerpoint/2010/main" val="37602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a:t>6 May 2016</a:t>
            </a:r>
            <a:endParaRPr lang="en-A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AU"/>
              <a:t>NHC Conference</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DA839D2-FEEA-4CCE-A7CA-EB3988AA24D7}" type="slidenum">
              <a:rPr lang="en-AU" smtClean="0"/>
              <a:t>‹#›</a:t>
            </a:fld>
            <a:endParaRPr lang="en-AU"/>
          </a:p>
        </p:txBody>
      </p:sp>
    </p:spTree>
    <p:extLst>
      <p:ext uri="{BB962C8B-B14F-4D97-AF65-F5344CB8AC3E}">
        <p14:creationId xmlns:p14="http://schemas.microsoft.com/office/powerpoint/2010/main" val="136240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6 May 2016</a:t>
            </a:r>
            <a:endParaRPr lang="en-AU"/>
          </a:p>
        </p:txBody>
      </p:sp>
      <p:sp>
        <p:nvSpPr>
          <p:cNvPr id="6" name="Footer Placeholder 5"/>
          <p:cNvSpPr>
            <a:spLocks noGrp="1"/>
          </p:cNvSpPr>
          <p:nvPr>
            <p:ph type="ftr" sz="quarter" idx="11"/>
          </p:nvPr>
        </p:nvSpPr>
        <p:spPr/>
        <p:txBody>
          <a:bodyPr/>
          <a:lstStyle/>
          <a:p>
            <a:r>
              <a:rPr lang="en-AU"/>
              <a:t>NHC Conference</a:t>
            </a:r>
          </a:p>
        </p:txBody>
      </p:sp>
      <p:sp>
        <p:nvSpPr>
          <p:cNvPr id="7" name="Slide Number Placeholder 6"/>
          <p:cNvSpPr>
            <a:spLocks noGrp="1"/>
          </p:cNvSpPr>
          <p:nvPr>
            <p:ph type="sldNum" sz="quarter" idx="12"/>
          </p:nvPr>
        </p:nvSpPr>
        <p:spPr/>
        <p:txBody>
          <a:bodyPr/>
          <a:lstStyle/>
          <a:p>
            <a:fld id="{0DA839D2-FEEA-4CCE-A7CA-EB3988AA24D7}" type="slidenum">
              <a:rPr lang="en-AU" smtClean="0"/>
              <a:t>‹#›</a:t>
            </a:fld>
            <a:endParaRPr lang="en-AU"/>
          </a:p>
        </p:txBody>
      </p:sp>
    </p:spTree>
    <p:extLst>
      <p:ext uri="{BB962C8B-B14F-4D97-AF65-F5344CB8AC3E}">
        <p14:creationId xmlns:p14="http://schemas.microsoft.com/office/powerpoint/2010/main" val="183848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US"/>
              <a:t>6 May 2016</a:t>
            </a:r>
            <a:endParaRPr lang="en-A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AU"/>
              <a:t>NHC Conference</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DA839D2-FEEA-4CCE-A7CA-EB3988AA24D7}" type="slidenum">
              <a:rPr lang="en-AU" smtClean="0"/>
              <a:t>‹#›</a:t>
            </a:fld>
            <a:endParaRPr lang="en-A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5320820"/>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Partnering for Access:</a:t>
            </a:r>
          </a:p>
        </p:txBody>
      </p:sp>
      <p:sp>
        <p:nvSpPr>
          <p:cNvPr id="3" name="Subtitle 2"/>
          <p:cNvSpPr>
            <a:spLocks noGrp="1"/>
          </p:cNvSpPr>
          <p:nvPr>
            <p:ph type="subTitle" idx="1"/>
          </p:nvPr>
        </p:nvSpPr>
        <p:spPr/>
        <p:txBody>
          <a:bodyPr/>
          <a:lstStyle/>
          <a:p>
            <a:r>
              <a:rPr lang="en-AU" dirty="0"/>
              <a:t>Vulnerable learners, training and employment pathways</a:t>
            </a:r>
          </a:p>
        </p:txBody>
      </p:sp>
    </p:spTree>
    <p:extLst>
      <p:ext uri="{BB962C8B-B14F-4D97-AF65-F5344CB8AC3E}">
        <p14:creationId xmlns:p14="http://schemas.microsoft.com/office/powerpoint/2010/main" val="2408899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Options for a BNNC 3 year Strategic Plan</a:t>
            </a:r>
          </a:p>
        </p:txBody>
      </p:sp>
      <p:sp>
        <p:nvSpPr>
          <p:cNvPr id="3" name="Content Placeholder 2"/>
          <p:cNvSpPr>
            <a:spLocks noGrp="1"/>
          </p:cNvSpPr>
          <p:nvPr>
            <p:ph idx="1"/>
          </p:nvPr>
        </p:nvSpPr>
        <p:spPr/>
        <p:txBody>
          <a:bodyPr>
            <a:normAutofit/>
          </a:bodyPr>
          <a:lstStyle/>
          <a:p>
            <a:r>
              <a:rPr lang="en-AU" sz="2400" b="1" dirty="0"/>
              <a:t>Actions for inclusion in the 3 year Strategic Plan include:</a:t>
            </a:r>
          </a:p>
          <a:p>
            <a:r>
              <a:rPr lang="en-AU" sz="2400" b="1" dirty="0"/>
              <a:t>Training delivery models </a:t>
            </a:r>
            <a:endParaRPr lang="en-AU" sz="2400" dirty="0"/>
          </a:p>
          <a:p>
            <a:pPr lvl="1">
              <a:buFont typeface="Wingdings" panose="05000000000000000000" pitchFamily="2" charset="2"/>
              <a:buChar char="§"/>
              <a:tabLst>
                <a:tab pos="538163" algn="l"/>
              </a:tabLst>
            </a:pPr>
            <a:r>
              <a:rPr lang="en-AU" sz="2400" dirty="0"/>
              <a:t>Document and share good practice case studies;</a:t>
            </a:r>
          </a:p>
          <a:p>
            <a:pPr lvl="1">
              <a:buFont typeface="Wingdings" panose="05000000000000000000" pitchFamily="2" charset="2"/>
              <a:buChar char="§"/>
              <a:tabLst>
                <a:tab pos="538163" algn="l"/>
              </a:tabLst>
            </a:pPr>
            <a:r>
              <a:rPr lang="en-AU" sz="2400" dirty="0"/>
              <a:t>Document and share case studies of things worth avoiding; and</a:t>
            </a:r>
          </a:p>
          <a:p>
            <a:pPr lvl="1">
              <a:buFont typeface="Wingdings" panose="05000000000000000000" pitchFamily="2" charset="2"/>
              <a:buChar char="§"/>
              <a:tabLst>
                <a:tab pos="538163" algn="l"/>
              </a:tabLst>
            </a:pPr>
            <a:r>
              <a:rPr lang="en-AU" sz="2400" dirty="0"/>
              <a:t>Initiate BNNC negotiations with training and employment sectors and key health, community and mental health services to identify regional partnerships to offer consistent information and action.</a:t>
            </a:r>
          </a:p>
          <a:p>
            <a:pPr lvl="1">
              <a:buFont typeface="Wingdings" panose="05000000000000000000" pitchFamily="2" charset="2"/>
              <a:buChar char="§"/>
              <a:tabLst>
                <a:tab pos="538163" algn="l"/>
              </a:tabLst>
            </a:pPr>
            <a:endParaRPr lang="en-AU" sz="2200" dirty="0"/>
          </a:p>
          <a:p>
            <a:pPr lvl="1">
              <a:buFont typeface="Wingdings" panose="05000000000000000000" pitchFamily="2" charset="2"/>
              <a:buChar char="§"/>
              <a:tabLst>
                <a:tab pos="538163" algn="l"/>
              </a:tabLst>
            </a:pPr>
            <a:endParaRPr lang="en-AU" sz="2200"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10</a:t>
            </a:fld>
            <a:endParaRPr lang="en-AU"/>
          </a:p>
        </p:txBody>
      </p:sp>
    </p:spTree>
    <p:extLst>
      <p:ext uri="{BB962C8B-B14F-4D97-AF65-F5344CB8AC3E}">
        <p14:creationId xmlns:p14="http://schemas.microsoft.com/office/powerpoint/2010/main" val="2571835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Options for a BNNC 3 year Strategic Plan</a:t>
            </a:r>
          </a:p>
        </p:txBody>
      </p:sp>
      <p:sp>
        <p:nvSpPr>
          <p:cNvPr id="3" name="Content Placeholder 2"/>
          <p:cNvSpPr>
            <a:spLocks noGrp="1"/>
          </p:cNvSpPr>
          <p:nvPr>
            <p:ph idx="1"/>
          </p:nvPr>
        </p:nvSpPr>
        <p:spPr/>
        <p:txBody>
          <a:bodyPr>
            <a:normAutofit lnSpcReduction="10000"/>
          </a:bodyPr>
          <a:lstStyle/>
          <a:p>
            <a:r>
              <a:rPr lang="en-AU" sz="2400" b="1" dirty="0"/>
              <a:t>Actions for inclusion in the 3 year Strategic Plan include:</a:t>
            </a:r>
          </a:p>
          <a:p>
            <a:r>
              <a:rPr lang="en-AU" sz="2400" b="1" dirty="0"/>
              <a:t>Stronger pathways</a:t>
            </a:r>
          </a:p>
          <a:p>
            <a:pPr lvl="1">
              <a:buFont typeface="Wingdings" panose="05000000000000000000" pitchFamily="2" charset="2"/>
              <a:buChar char="§"/>
              <a:tabLst>
                <a:tab pos="538163" algn="l"/>
              </a:tabLst>
            </a:pPr>
            <a:r>
              <a:rPr lang="en-AU" sz="2400" dirty="0"/>
              <a:t>Conduct an annual BBNC planning forum with training and employment sectors and key health, community and mental health services to inform ACFE course hours and linking pre vocational and vocational training to labour market trends;</a:t>
            </a:r>
          </a:p>
          <a:p>
            <a:pPr lvl="1">
              <a:buFont typeface="Wingdings" panose="05000000000000000000" pitchFamily="2" charset="2"/>
              <a:buChar char="§"/>
              <a:tabLst>
                <a:tab pos="538163" algn="l"/>
              </a:tabLst>
            </a:pPr>
            <a:r>
              <a:rPr lang="en-AU" sz="2400" dirty="0"/>
              <a:t>Link to the G21 Region Opportunities for Work (GROW) project and identify options to promote micro and small to medium business development; and</a:t>
            </a:r>
          </a:p>
          <a:p>
            <a:pPr lvl="1">
              <a:buFont typeface="Wingdings" panose="05000000000000000000" pitchFamily="2" charset="2"/>
              <a:buChar char="§"/>
              <a:tabLst>
                <a:tab pos="538163" algn="l"/>
              </a:tabLst>
            </a:pPr>
            <a:r>
              <a:rPr lang="en-AU" sz="2400" dirty="0"/>
              <a:t>Explore New Enterprise Initiative Training as an option for vulnerable learners in thin labour markets or options to extend current social enterprises being delivered through Neighbourhood Houses.</a:t>
            </a:r>
          </a:p>
          <a:p>
            <a:endParaRPr lang="en-AU" dirty="0"/>
          </a:p>
          <a:p>
            <a:endParaRPr lang="en-AU"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11</a:t>
            </a:fld>
            <a:endParaRPr lang="en-AU"/>
          </a:p>
        </p:txBody>
      </p:sp>
    </p:spTree>
    <p:extLst>
      <p:ext uri="{BB962C8B-B14F-4D97-AF65-F5344CB8AC3E}">
        <p14:creationId xmlns:p14="http://schemas.microsoft.com/office/powerpoint/2010/main" val="604110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Options for a BNNC 3 year Strategic Plan</a:t>
            </a:r>
          </a:p>
        </p:txBody>
      </p:sp>
      <p:sp>
        <p:nvSpPr>
          <p:cNvPr id="3" name="Content Placeholder 2"/>
          <p:cNvSpPr>
            <a:spLocks noGrp="1"/>
          </p:cNvSpPr>
          <p:nvPr>
            <p:ph idx="1"/>
          </p:nvPr>
        </p:nvSpPr>
        <p:spPr/>
        <p:txBody>
          <a:bodyPr/>
          <a:lstStyle/>
          <a:p>
            <a:r>
              <a:rPr lang="en-AU" sz="2400" b="1" dirty="0"/>
              <a:t>Actions for inclusion in the 3 year Strategic Plan include:</a:t>
            </a:r>
          </a:p>
          <a:p>
            <a:r>
              <a:rPr lang="en-AU" sz="2400" b="1" dirty="0"/>
              <a:t>Communication of education pathways </a:t>
            </a:r>
          </a:p>
          <a:p>
            <a:pPr lvl="1">
              <a:buFont typeface="Wingdings" panose="05000000000000000000" pitchFamily="2" charset="2"/>
              <a:buChar char="§"/>
              <a:tabLst>
                <a:tab pos="538163" algn="l"/>
              </a:tabLst>
            </a:pPr>
            <a:r>
              <a:rPr lang="en-AU" sz="2400"/>
              <a:t>Implement the </a:t>
            </a:r>
            <a:r>
              <a:rPr lang="en-AU" sz="2400" dirty="0"/>
              <a:t>BNNC strategic communication plan;</a:t>
            </a:r>
          </a:p>
          <a:p>
            <a:pPr lvl="1">
              <a:buFont typeface="Wingdings" panose="05000000000000000000" pitchFamily="2" charset="2"/>
              <a:buChar char="§"/>
              <a:tabLst>
                <a:tab pos="538163" algn="l"/>
              </a:tabLst>
            </a:pPr>
            <a:r>
              <a:rPr lang="en-AU" sz="2400" dirty="0"/>
              <a:t>Create a searchable list of term courses for the BNNC website; and</a:t>
            </a:r>
          </a:p>
          <a:p>
            <a:pPr lvl="1">
              <a:buFont typeface="Wingdings" panose="05000000000000000000" pitchFamily="2" charset="2"/>
              <a:buChar char="§"/>
              <a:tabLst>
                <a:tab pos="538163" algn="l"/>
              </a:tabLst>
            </a:pPr>
            <a:r>
              <a:rPr lang="en-AU" sz="2400" dirty="0"/>
              <a:t>Develop case studies of vulnerable learners who have successfully found pathways and experienced positives outcomes.</a:t>
            </a:r>
          </a:p>
          <a:p>
            <a:pPr lvl="1">
              <a:buFont typeface="Wingdings" panose="05000000000000000000" pitchFamily="2" charset="2"/>
              <a:buChar char="§"/>
              <a:tabLst>
                <a:tab pos="538163" algn="l"/>
              </a:tabLst>
            </a:pPr>
            <a:endParaRPr lang="en-AU" sz="2400"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12</a:t>
            </a:fld>
            <a:endParaRPr lang="en-AU"/>
          </a:p>
        </p:txBody>
      </p:sp>
    </p:spTree>
    <p:extLst>
      <p:ext uri="{BB962C8B-B14F-4D97-AF65-F5344CB8AC3E}">
        <p14:creationId xmlns:p14="http://schemas.microsoft.com/office/powerpoint/2010/main" val="2840663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323554"/>
          </a:xfrm>
        </p:spPr>
        <p:txBody>
          <a:bodyPr/>
          <a:lstStyle/>
          <a:p>
            <a:r>
              <a:rPr lang="en-AU" dirty="0"/>
              <a:t>Context</a:t>
            </a:r>
          </a:p>
        </p:txBody>
      </p:sp>
      <p:sp>
        <p:nvSpPr>
          <p:cNvPr id="3" name="Content Placeholder 2"/>
          <p:cNvSpPr>
            <a:spLocks noGrp="1"/>
          </p:cNvSpPr>
          <p:nvPr>
            <p:ph idx="1"/>
          </p:nvPr>
        </p:nvSpPr>
        <p:spPr>
          <a:xfrm>
            <a:off x="1097280" y="1770743"/>
            <a:ext cx="10058400" cy="4528457"/>
          </a:xfrm>
        </p:spPr>
        <p:txBody>
          <a:bodyPr>
            <a:normAutofit/>
          </a:bodyPr>
          <a:lstStyle/>
          <a:p>
            <a:r>
              <a:rPr lang="en-AU" sz="2100" b="1" dirty="0"/>
              <a:t>Partnering for Access:</a:t>
            </a:r>
          </a:p>
          <a:p>
            <a:pPr lvl="1">
              <a:buFont typeface="Wingdings" panose="05000000000000000000" pitchFamily="2" charset="2"/>
              <a:buChar char="§"/>
              <a:tabLst>
                <a:tab pos="536575" algn="l"/>
              </a:tabLst>
            </a:pPr>
            <a:r>
              <a:rPr lang="en-AU" sz="2100" dirty="0"/>
              <a:t>Capacity and Innovation Fund grant to BNNC – 18 months to September 2016;</a:t>
            </a:r>
          </a:p>
          <a:p>
            <a:pPr lvl="1">
              <a:buFont typeface="Wingdings" panose="05000000000000000000" pitchFamily="2" charset="2"/>
              <a:buChar char="§"/>
              <a:tabLst>
                <a:tab pos="536575" algn="l"/>
              </a:tabLst>
            </a:pPr>
            <a:r>
              <a:rPr lang="en-AU" sz="2100" dirty="0"/>
              <a:t>Objectives to explore:</a:t>
            </a:r>
          </a:p>
          <a:p>
            <a:pPr marL="544068" lvl="1" indent="-342900">
              <a:buFont typeface="+mj-lt"/>
              <a:buAutoNum type="arabicPeriod"/>
              <a:tabLst>
                <a:tab pos="536575" algn="l"/>
              </a:tabLst>
            </a:pPr>
            <a:r>
              <a:rPr lang="en-AU" sz="2100" dirty="0"/>
              <a:t>Sustainability for all BNNC members to offer or refer to training and education pathways for community members;</a:t>
            </a:r>
          </a:p>
          <a:p>
            <a:pPr marL="544068" lvl="1" indent="-342900">
              <a:buFont typeface="+mj-lt"/>
              <a:buAutoNum type="arabicPeriod"/>
              <a:tabLst>
                <a:tab pos="536575" algn="l"/>
              </a:tabLst>
            </a:pPr>
            <a:r>
              <a:rPr lang="en-AU" sz="2100" dirty="0"/>
              <a:t>Increased access to quality pre-accredited training for vulnerable learners across the region;</a:t>
            </a:r>
          </a:p>
          <a:p>
            <a:pPr marL="544068" lvl="1" indent="-342900">
              <a:buFont typeface="+mj-lt"/>
              <a:buAutoNum type="arabicPeriod"/>
              <a:tabLst>
                <a:tab pos="536575" algn="l"/>
              </a:tabLst>
            </a:pPr>
            <a:r>
              <a:rPr lang="en-AU" sz="2100" dirty="0"/>
              <a:t>Opportunities to enhance the quality and flexibility of delivery models to engage vulnerable learners;</a:t>
            </a:r>
          </a:p>
          <a:p>
            <a:pPr marL="544068" lvl="1" indent="-342900">
              <a:buFont typeface="+mj-lt"/>
              <a:buAutoNum type="arabicPeriod"/>
              <a:tabLst>
                <a:tab pos="536575" algn="l"/>
              </a:tabLst>
            </a:pPr>
            <a:r>
              <a:rPr lang="en-AU" sz="2100" dirty="0"/>
              <a:t>Improvements to education pathways for vulnerable learners; and</a:t>
            </a:r>
          </a:p>
          <a:p>
            <a:pPr marL="544068" lvl="1" indent="-342900">
              <a:buFont typeface="+mj-lt"/>
              <a:buAutoNum type="arabicPeriod"/>
              <a:tabLst>
                <a:tab pos="536575" algn="l"/>
              </a:tabLst>
            </a:pPr>
            <a:r>
              <a:rPr lang="en-AU" sz="2100" dirty="0"/>
              <a:t>Opportunities to communicate education pathways information through all BNNC members, whether in receipt of Learn Local funding or not.</a:t>
            </a:r>
          </a:p>
          <a:p>
            <a:pPr lvl="1">
              <a:buFont typeface="Courier New" panose="02070309020205020404" pitchFamily="49" charset="0"/>
              <a:buChar char="o"/>
              <a:tabLst>
                <a:tab pos="536575" algn="l"/>
              </a:tabLst>
            </a:pPr>
            <a:endParaRPr lang="en-AU" dirty="0"/>
          </a:p>
          <a:p>
            <a:pPr lvl="1">
              <a:buFont typeface="Courier New" panose="02070309020205020404" pitchFamily="49" charset="0"/>
              <a:buChar char="o"/>
              <a:tabLst>
                <a:tab pos="536575" algn="l"/>
              </a:tabLst>
            </a:pPr>
            <a:endParaRPr lang="en-AU"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endParaRPr lang="en-AU" dirty="0"/>
          </a:p>
        </p:txBody>
      </p:sp>
      <p:sp>
        <p:nvSpPr>
          <p:cNvPr id="6" name="Slide Number Placeholder 5"/>
          <p:cNvSpPr>
            <a:spLocks noGrp="1"/>
          </p:cNvSpPr>
          <p:nvPr>
            <p:ph type="sldNum" sz="quarter" idx="12"/>
          </p:nvPr>
        </p:nvSpPr>
        <p:spPr/>
        <p:txBody>
          <a:bodyPr/>
          <a:lstStyle/>
          <a:p>
            <a:fld id="{0DA839D2-FEEA-4CCE-A7CA-EB3988AA24D7}" type="slidenum">
              <a:rPr lang="en-AU" smtClean="0"/>
              <a:t>2</a:t>
            </a:fld>
            <a:endParaRPr lang="en-AU"/>
          </a:p>
        </p:txBody>
      </p:sp>
    </p:spTree>
    <p:extLst>
      <p:ext uri="{BB962C8B-B14F-4D97-AF65-F5344CB8AC3E}">
        <p14:creationId xmlns:p14="http://schemas.microsoft.com/office/powerpoint/2010/main" val="2848873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Methodology</a:t>
            </a:r>
          </a:p>
        </p:txBody>
      </p:sp>
      <p:sp>
        <p:nvSpPr>
          <p:cNvPr id="3" name="Content Placeholder 2"/>
          <p:cNvSpPr>
            <a:spLocks noGrp="1"/>
          </p:cNvSpPr>
          <p:nvPr>
            <p:ph idx="1"/>
          </p:nvPr>
        </p:nvSpPr>
        <p:spPr>
          <a:xfrm>
            <a:off x="1097280" y="1737360"/>
            <a:ext cx="10058400" cy="4521698"/>
          </a:xfrm>
        </p:spPr>
        <p:txBody>
          <a:bodyPr>
            <a:normAutofit lnSpcReduction="10000"/>
          </a:bodyPr>
          <a:lstStyle/>
          <a:p>
            <a:pPr marL="201168" lvl="1" indent="0">
              <a:buNone/>
              <a:tabLst>
                <a:tab pos="538163" algn="l"/>
              </a:tabLst>
            </a:pPr>
            <a:r>
              <a:rPr lang="en-AU" sz="2400" b="1" dirty="0"/>
              <a:t>Activities within an action learning methodology have included:</a:t>
            </a:r>
          </a:p>
          <a:p>
            <a:pPr lvl="1">
              <a:buFont typeface="Wingdings" panose="05000000000000000000" pitchFamily="2" charset="2"/>
              <a:buChar char="§"/>
              <a:tabLst>
                <a:tab pos="538163" algn="l"/>
              </a:tabLst>
            </a:pPr>
            <a:r>
              <a:rPr lang="en-AU" sz="2400" dirty="0"/>
              <a:t>Interviews or liaison with:</a:t>
            </a:r>
          </a:p>
          <a:p>
            <a:pPr lvl="2">
              <a:buFont typeface="Courier New" panose="02070309020205020404" pitchFamily="49" charset="0"/>
              <a:buChar char="o"/>
              <a:tabLst>
                <a:tab pos="536575" algn="l"/>
              </a:tabLst>
            </a:pPr>
            <a:r>
              <a:rPr lang="en-AU" sz="2400" dirty="0"/>
              <a:t>The Project Steering Group;</a:t>
            </a:r>
          </a:p>
          <a:p>
            <a:pPr lvl="2">
              <a:buFont typeface="Courier New" panose="02070309020205020404" pitchFamily="49" charset="0"/>
              <a:buChar char="o"/>
              <a:tabLst>
                <a:tab pos="536575" algn="l"/>
              </a:tabLst>
            </a:pPr>
            <a:r>
              <a:rPr lang="en-AU" sz="2400" dirty="0"/>
              <a:t>Each Coordinator/Manager against the project objectives;</a:t>
            </a:r>
          </a:p>
          <a:p>
            <a:pPr lvl="2">
              <a:buFont typeface="Courier New" panose="02070309020205020404" pitchFamily="49" charset="0"/>
              <a:buChar char="o"/>
              <a:tabLst>
                <a:tab pos="536575" algn="l"/>
              </a:tabLst>
            </a:pPr>
            <a:r>
              <a:rPr lang="en-AU" sz="2400" dirty="0"/>
              <a:t>DET and DHHS managers;</a:t>
            </a:r>
          </a:p>
          <a:p>
            <a:pPr lvl="2">
              <a:buFont typeface="Courier New" panose="02070309020205020404" pitchFamily="49" charset="0"/>
              <a:buChar char="o"/>
              <a:tabLst>
                <a:tab pos="536575" algn="l"/>
              </a:tabLst>
            </a:pPr>
            <a:r>
              <a:rPr lang="en-AU" sz="2400" dirty="0"/>
              <a:t>The ACFE Regional Board Chair and GRLLEN EO;</a:t>
            </a:r>
          </a:p>
          <a:p>
            <a:pPr lvl="2">
              <a:buFont typeface="Courier New" panose="02070309020205020404" pitchFamily="49" charset="0"/>
              <a:buChar char="o"/>
              <a:tabLst>
                <a:tab pos="536575" algn="l"/>
              </a:tabLst>
            </a:pPr>
            <a:r>
              <a:rPr lang="en-AU" sz="2400" dirty="0"/>
              <a:t>Neighbourhood Houses Victoria CEO and officers; </a:t>
            </a:r>
          </a:p>
          <a:p>
            <a:pPr lvl="2">
              <a:buFont typeface="Courier New" panose="02070309020205020404" pitchFamily="49" charset="0"/>
              <a:buChar char="o"/>
              <a:tabLst>
                <a:tab pos="536575" algn="l"/>
              </a:tabLst>
            </a:pPr>
            <a:r>
              <a:rPr lang="en-AU" sz="2400" dirty="0"/>
              <a:t>G21/GWYL GROW project; and </a:t>
            </a:r>
          </a:p>
          <a:p>
            <a:pPr lvl="2">
              <a:buFont typeface="Courier New" panose="02070309020205020404" pitchFamily="49" charset="0"/>
              <a:buChar char="o"/>
              <a:tabLst>
                <a:tab pos="536575" algn="l"/>
              </a:tabLst>
            </a:pPr>
            <a:r>
              <a:rPr lang="en-AU" sz="2400" dirty="0"/>
              <a:t>Deakin University. </a:t>
            </a:r>
          </a:p>
          <a:p>
            <a:pPr lvl="1">
              <a:buFont typeface="Wingdings" panose="05000000000000000000" pitchFamily="2" charset="2"/>
              <a:buChar char="§"/>
              <a:tabLst>
                <a:tab pos="536575" algn="l"/>
              </a:tabLst>
            </a:pPr>
            <a:r>
              <a:rPr lang="en-AU" sz="2400" dirty="0"/>
              <a:t>Review of key documents.</a:t>
            </a:r>
          </a:p>
          <a:p>
            <a:pPr lvl="1">
              <a:buFont typeface="Wingdings" panose="05000000000000000000" pitchFamily="2" charset="2"/>
              <a:buChar char="§"/>
              <a:tabLst>
                <a:tab pos="536575" algn="l"/>
              </a:tabLst>
            </a:pPr>
            <a:r>
              <a:rPr lang="en-AU" sz="2400" dirty="0"/>
              <a:t>Alignment with BNNC activities to avoid duplication.</a:t>
            </a:r>
          </a:p>
          <a:p>
            <a:pPr lvl="1">
              <a:buFont typeface="Wingdings" panose="05000000000000000000" pitchFamily="2" charset="2"/>
              <a:buChar char="§"/>
              <a:tabLst>
                <a:tab pos="536575" algn="l"/>
              </a:tabLst>
            </a:pPr>
            <a:endParaRPr lang="en-AU" sz="2200" dirty="0"/>
          </a:p>
          <a:p>
            <a:pPr lvl="1">
              <a:buFont typeface="Wingdings" panose="05000000000000000000" pitchFamily="2" charset="2"/>
              <a:buChar char="§"/>
              <a:tabLst>
                <a:tab pos="536575" algn="l"/>
              </a:tabLst>
            </a:pPr>
            <a:endParaRPr lang="en-AU" sz="2200" dirty="0"/>
          </a:p>
          <a:p>
            <a:pPr lvl="1">
              <a:buFont typeface="Wingdings" panose="05000000000000000000" pitchFamily="2" charset="2"/>
              <a:buChar char="§"/>
              <a:tabLst>
                <a:tab pos="536575" algn="l"/>
              </a:tabLst>
            </a:pPr>
            <a:endParaRPr lang="en-AU" sz="2200"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3</a:t>
            </a:fld>
            <a:endParaRPr lang="en-AU"/>
          </a:p>
        </p:txBody>
      </p:sp>
    </p:spTree>
    <p:extLst>
      <p:ext uri="{BB962C8B-B14F-4D97-AF65-F5344CB8AC3E}">
        <p14:creationId xmlns:p14="http://schemas.microsoft.com/office/powerpoint/2010/main" val="50376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Project learning: vulnerable learners</a:t>
            </a:r>
          </a:p>
        </p:txBody>
      </p:sp>
      <p:sp>
        <p:nvSpPr>
          <p:cNvPr id="3" name="Content Placeholder 2"/>
          <p:cNvSpPr>
            <a:spLocks noGrp="1"/>
          </p:cNvSpPr>
          <p:nvPr>
            <p:ph idx="1"/>
          </p:nvPr>
        </p:nvSpPr>
        <p:spPr>
          <a:xfrm>
            <a:off x="1097280" y="1845734"/>
            <a:ext cx="10058400" cy="4323418"/>
          </a:xfrm>
        </p:spPr>
        <p:txBody>
          <a:bodyPr>
            <a:normAutofit fontScale="92500" lnSpcReduction="10000"/>
          </a:bodyPr>
          <a:lstStyle/>
          <a:p>
            <a:r>
              <a:rPr lang="en-AU" sz="2400" b="1" dirty="0"/>
              <a:t>Vulnerable learners were defined by Coordinators as having one or more of the following characteristics:</a:t>
            </a:r>
          </a:p>
          <a:p>
            <a:pPr lvl="1">
              <a:buFont typeface="Wingdings" panose="05000000000000000000" pitchFamily="2" charset="2"/>
              <a:buChar char="§"/>
              <a:tabLst>
                <a:tab pos="538163" algn="l"/>
              </a:tabLst>
            </a:pPr>
            <a:endParaRPr lang="en-AU" sz="2400" dirty="0"/>
          </a:p>
          <a:p>
            <a:pPr lvl="1">
              <a:buFont typeface="Wingdings" panose="05000000000000000000" pitchFamily="2" charset="2"/>
              <a:buChar char="§"/>
              <a:tabLst>
                <a:tab pos="538163" algn="l"/>
              </a:tabLst>
            </a:pPr>
            <a:r>
              <a:rPr lang="en-AU" sz="2400" dirty="0"/>
              <a:t>Life stage challenges;</a:t>
            </a:r>
          </a:p>
          <a:p>
            <a:pPr lvl="1">
              <a:buFont typeface="Wingdings" panose="05000000000000000000" pitchFamily="2" charset="2"/>
              <a:buChar char="§"/>
              <a:tabLst>
                <a:tab pos="538163" algn="l"/>
              </a:tabLst>
            </a:pPr>
            <a:r>
              <a:rPr lang="en-AU" sz="2400" dirty="0"/>
              <a:t>Living in rural or isolated locations;</a:t>
            </a:r>
          </a:p>
          <a:p>
            <a:pPr lvl="1">
              <a:buFont typeface="Wingdings" panose="05000000000000000000" pitchFamily="2" charset="2"/>
              <a:buChar char="§"/>
              <a:tabLst>
                <a:tab pos="538163" algn="l"/>
              </a:tabLst>
            </a:pPr>
            <a:r>
              <a:rPr lang="en-AU" sz="2400" dirty="0"/>
              <a:t>Low income, often unemployed and on Centrelink benefits;</a:t>
            </a:r>
          </a:p>
          <a:p>
            <a:pPr lvl="1">
              <a:buFont typeface="Wingdings" panose="05000000000000000000" pitchFamily="2" charset="2"/>
              <a:buChar char="§"/>
              <a:tabLst>
                <a:tab pos="538163" algn="l"/>
              </a:tabLst>
            </a:pPr>
            <a:r>
              <a:rPr lang="en-AU" sz="2400" dirty="0"/>
              <a:t>Gambling affected;</a:t>
            </a:r>
          </a:p>
          <a:p>
            <a:pPr lvl="1">
              <a:buFont typeface="Wingdings" panose="05000000000000000000" pitchFamily="2" charset="2"/>
              <a:buChar char="§"/>
              <a:tabLst>
                <a:tab pos="538163" algn="l"/>
              </a:tabLst>
            </a:pPr>
            <a:r>
              <a:rPr lang="en-AU" sz="2400" dirty="0"/>
              <a:t>Culturally and linguistically diverse;</a:t>
            </a:r>
          </a:p>
          <a:p>
            <a:pPr lvl="1">
              <a:buFont typeface="Wingdings" panose="05000000000000000000" pitchFamily="2" charset="2"/>
              <a:buChar char="§"/>
              <a:tabLst>
                <a:tab pos="538163" algn="l"/>
              </a:tabLst>
            </a:pPr>
            <a:r>
              <a:rPr lang="en-AU" sz="2400" dirty="0"/>
              <a:t>Aboriginal;</a:t>
            </a:r>
          </a:p>
          <a:p>
            <a:pPr lvl="1">
              <a:buFont typeface="Wingdings" panose="05000000000000000000" pitchFamily="2" charset="2"/>
              <a:buChar char="§"/>
              <a:tabLst>
                <a:tab pos="538163" algn="l"/>
              </a:tabLst>
            </a:pPr>
            <a:r>
              <a:rPr lang="en-AU" sz="2400" dirty="0"/>
              <a:t>With disabilities;</a:t>
            </a:r>
          </a:p>
          <a:p>
            <a:pPr lvl="1">
              <a:buFont typeface="Wingdings" panose="05000000000000000000" pitchFamily="2" charset="2"/>
              <a:buChar char="§"/>
              <a:tabLst>
                <a:tab pos="538163" algn="l"/>
              </a:tabLst>
            </a:pPr>
            <a:r>
              <a:rPr lang="en-AU" sz="2400" dirty="0"/>
              <a:t>With mental health issues; and</a:t>
            </a:r>
          </a:p>
          <a:p>
            <a:pPr lvl="1">
              <a:buFont typeface="Wingdings" panose="05000000000000000000" pitchFamily="2" charset="2"/>
              <a:buChar char="§"/>
              <a:tabLst>
                <a:tab pos="538163" algn="l"/>
              </a:tabLst>
            </a:pPr>
            <a:r>
              <a:rPr lang="en-AU" sz="2400" dirty="0"/>
              <a:t>Family violence.</a:t>
            </a:r>
          </a:p>
          <a:p>
            <a:pPr lvl="1">
              <a:buFont typeface="Wingdings" panose="05000000000000000000" pitchFamily="2" charset="2"/>
              <a:buChar char="§"/>
              <a:tabLst>
                <a:tab pos="538163" algn="l"/>
              </a:tabLst>
            </a:pPr>
            <a:endParaRPr lang="en-AU" sz="2400" dirty="0"/>
          </a:p>
          <a:p>
            <a:pPr lvl="1">
              <a:buFont typeface="Wingdings" panose="05000000000000000000" pitchFamily="2" charset="2"/>
              <a:buChar char="§"/>
              <a:tabLst>
                <a:tab pos="538163" algn="l"/>
              </a:tabLst>
            </a:pPr>
            <a:endParaRPr lang="en-AU" sz="2400" dirty="0"/>
          </a:p>
          <a:p>
            <a:pPr lvl="1">
              <a:buFont typeface="Wingdings" panose="05000000000000000000" pitchFamily="2" charset="2"/>
              <a:buChar char="§"/>
              <a:tabLst>
                <a:tab pos="538163" algn="l"/>
              </a:tabLst>
            </a:pPr>
            <a:endParaRPr lang="en-AU" sz="2400" dirty="0"/>
          </a:p>
          <a:p>
            <a:endParaRPr lang="en-AU"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4</a:t>
            </a:fld>
            <a:endParaRPr lang="en-AU"/>
          </a:p>
        </p:txBody>
      </p:sp>
    </p:spTree>
    <p:extLst>
      <p:ext uri="{BB962C8B-B14F-4D97-AF65-F5344CB8AC3E}">
        <p14:creationId xmlns:p14="http://schemas.microsoft.com/office/powerpoint/2010/main" val="4015143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Project learning: barriers to training</a:t>
            </a:r>
          </a:p>
        </p:txBody>
      </p:sp>
      <p:sp>
        <p:nvSpPr>
          <p:cNvPr id="3" name="Content Placeholder 2"/>
          <p:cNvSpPr>
            <a:spLocks noGrp="1"/>
          </p:cNvSpPr>
          <p:nvPr>
            <p:ph idx="1"/>
          </p:nvPr>
        </p:nvSpPr>
        <p:spPr>
          <a:xfrm>
            <a:off x="1258645" y="1842247"/>
            <a:ext cx="10058400" cy="4470600"/>
          </a:xfrm>
        </p:spPr>
        <p:txBody>
          <a:bodyPr>
            <a:normAutofit lnSpcReduction="10000"/>
          </a:bodyPr>
          <a:lstStyle/>
          <a:p>
            <a:pPr marL="201168" lvl="1" indent="0">
              <a:buNone/>
              <a:tabLst>
                <a:tab pos="538163" algn="l"/>
              </a:tabLst>
            </a:pPr>
            <a:r>
              <a:rPr lang="en-AU" sz="2400" b="1" dirty="0"/>
              <a:t>Vulnerable learner characteristics:</a:t>
            </a:r>
          </a:p>
          <a:p>
            <a:pPr lvl="1">
              <a:buFont typeface="Wingdings" panose="05000000000000000000" pitchFamily="2" charset="2"/>
              <a:buChar char="§"/>
              <a:tabLst>
                <a:tab pos="538163" algn="l"/>
              </a:tabLst>
            </a:pPr>
            <a:r>
              <a:rPr lang="en-AU" sz="2400" dirty="0"/>
              <a:t>Anxiety or depression;</a:t>
            </a:r>
          </a:p>
          <a:p>
            <a:pPr lvl="1">
              <a:buFont typeface="Wingdings" panose="05000000000000000000" pitchFamily="2" charset="2"/>
              <a:buChar char="§"/>
              <a:tabLst>
                <a:tab pos="538163" algn="l"/>
              </a:tabLst>
            </a:pPr>
            <a:r>
              <a:rPr lang="en-AU" sz="2400" dirty="0"/>
              <a:t>Low self-esteem;</a:t>
            </a:r>
          </a:p>
          <a:p>
            <a:pPr lvl="1">
              <a:buFont typeface="Wingdings" panose="05000000000000000000" pitchFamily="2" charset="2"/>
              <a:buChar char="§"/>
              <a:tabLst>
                <a:tab pos="538163" algn="l"/>
              </a:tabLst>
            </a:pPr>
            <a:r>
              <a:rPr lang="en-AU" sz="2400" dirty="0"/>
              <a:t>Lack of trust;</a:t>
            </a:r>
          </a:p>
          <a:p>
            <a:pPr lvl="1">
              <a:buFont typeface="Wingdings" panose="05000000000000000000" pitchFamily="2" charset="2"/>
              <a:buChar char="§"/>
              <a:tabLst>
                <a:tab pos="538163" algn="l"/>
              </a:tabLst>
            </a:pPr>
            <a:r>
              <a:rPr lang="en-AU" sz="2400" dirty="0"/>
              <a:t>Literacy/numeracy/ESL;</a:t>
            </a:r>
          </a:p>
          <a:p>
            <a:pPr lvl="1">
              <a:buFont typeface="Wingdings" panose="05000000000000000000" pitchFamily="2" charset="2"/>
              <a:buChar char="§"/>
              <a:tabLst>
                <a:tab pos="538163" algn="l"/>
              </a:tabLst>
            </a:pPr>
            <a:r>
              <a:rPr lang="en-AU" sz="2400" dirty="0"/>
              <a:t>Having the space in their (sometimes chaotic) lives to think about options;</a:t>
            </a:r>
          </a:p>
          <a:p>
            <a:pPr lvl="1">
              <a:buFont typeface="Wingdings" panose="05000000000000000000" pitchFamily="2" charset="2"/>
              <a:buChar char="§"/>
              <a:tabLst>
                <a:tab pos="538163" algn="l"/>
              </a:tabLst>
            </a:pPr>
            <a:r>
              <a:rPr lang="en-AU" sz="2400" dirty="0"/>
              <a:t>Impact of drugs and alcohol;</a:t>
            </a:r>
          </a:p>
          <a:p>
            <a:pPr lvl="1">
              <a:buFont typeface="Wingdings" panose="05000000000000000000" pitchFamily="2" charset="2"/>
              <a:buChar char="§"/>
              <a:tabLst>
                <a:tab pos="538163" algn="l"/>
              </a:tabLst>
            </a:pPr>
            <a:r>
              <a:rPr lang="en-AU" sz="2400" dirty="0"/>
              <a:t>Cost of training (fees, clothes, medical, dental);</a:t>
            </a:r>
          </a:p>
          <a:p>
            <a:pPr lvl="1">
              <a:buFont typeface="Wingdings" panose="05000000000000000000" pitchFamily="2" charset="2"/>
              <a:buChar char="§"/>
              <a:tabLst>
                <a:tab pos="538163" algn="l"/>
              </a:tabLst>
            </a:pPr>
            <a:r>
              <a:rPr lang="en-AU" sz="2400" dirty="0"/>
              <a:t>Transport;</a:t>
            </a:r>
          </a:p>
          <a:p>
            <a:pPr lvl="1">
              <a:buFont typeface="Wingdings" panose="05000000000000000000" pitchFamily="2" charset="2"/>
              <a:buChar char="§"/>
              <a:tabLst>
                <a:tab pos="538163" algn="l"/>
              </a:tabLst>
            </a:pPr>
            <a:r>
              <a:rPr lang="en-AU" sz="2400" dirty="0"/>
              <a:t>Reliability of internet connections; and</a:t>
            </a:r>
          </a:p>
          <a:p>
            <a:pPr lvl="1">
              <a:buFont typeface="Wingdings" panose="05000000000000000000" pitchFamily="2" charset="2"/>
              <a:buChar char="§"/>
              <a:tabLst>
                <a:tab pos="538163" algn="l"/>
              </a:tabLst>
            </a:pPr>
            <a:r>
              <a:rPr lang="en-AU" sz="2400" dirty="0"/>
              <a:t>Childcare access and affordability.</a:t>
            </a:r>
          </a:p>
          <a:p>
            <a:pPr lvl="1">
              <a:buFont typeface="Wingdings" panose="05000000000000000000" pitchFamily="2" charset="2"/>
              <a:buChar char="§"/>
              <a:tabLst>
                <a:tab pos="538163" algn="l"/>
              </a:tabLst>
            </a:pPr>
            <a:endParaRPr lang="en-AU" sz="2400" dirty="0"/>
          </a:p>
          <a:p>
            <a:pPr lvl="1">
              <a:buFont typeface="Wingdings" panose="05000000000000000000" pitchFamily="2" charset="2"/>
              <a:buChar char="§"/>
              <a:tabLst>
                <a:tab pos="538163" algn="l"/>
              </a:tabLst>
            </a:pPr>
            <a:endParaRPr lang="en-AU" sz="2400"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5</a:t>
            </a:fld>
            <a:endParaRPr lang="en-AU"/>
          </a:p>
        </p:txBody>
      </p:sp>
    </p:spTree>
    <p:extLst>
      <p:ext uri="{BB962C8B-B14F-4D97-AF65-F5344CB8AC3E}">
        <p14:creationId xmlns:p14="http://schemas.microsoft.com/office/powerpoint/2010/main" val="2554278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Project learning: Training delivery models</a:t>
            </a:r>
          </a:p>
        </p:txBody>
      </p:sp>
      <p:sp>
        <p:nvSpPr>
          <p:cNvPr id="3" name="Content Placeholder 2"/>
          <p:cNvSpPr>
            <a:spLocks noGrp="1"/>
          </p:cNvSpPr>
          <p:nvPr>
            <p:ph idx="1"/>
          </p:nvPr>
        </p:nvSpPr>
        <p:spPr/>
        <p:txBody>
          <a:bodyPr>
            <a:normAutofit/>
          </a:bodyPr>
          <a:lstStyle/>
          <a:p>
            <a:pPr marL="201168" lvl="1" indent="0">
              <a:buNone/>
              <a:tabLst>
                <a:tab pos="538163" algn="l"/>
              </a:tabLst>
            </a:pPr>
            <a:r>
              <a:rPr lang="en-AU" sz="2400" b="1" dirty="0"/>
              <a:t>Flexibility and quality:</a:t>
            </a:r>
          </a:p>
          <a:p>
            <a:pPr lvl="2">
              <a:buFont typeface="Wingdings" panose="05000000000000000000" pitchFamily="2" charset="2"/>
              <a:buChar char="§"/>
              <a:tabLst>
                <a:tab pos="538163" algn="l"/>
              </a:tabLst>
            </a:pPr>
            <a:r>
              <a:rPr lang="en-AU" sz="2400" dirty="0"/>
              <a:t>Venues close to where people live;</a:t>
            </a:r>
          </a:p>
          <a:p>
            <a:pPr lvl="2">
              <a:buFont typeface="Wingdings" panose="05000000000000000000" pitchFamily="2" charset="2"/>
              <a:buChar char="§"/>
              <a:tabLst>
                <a:tab pos="538163" algn="l"/>
              </a:tabLst>
            </a:pPr>
            <a:r>
              <a:rPr lang="en-AU" sz="2400" dirty="0"/>
              <a:t>Free public access computers;</a:t>
            </a:r>
          </a:p>
          <a:p>
            <a:pPr lvl="2">
              <a:buFont typeface="Wingdings" panose="05000000000000000000" pitchFamily="2" charset="2"/>
              <a:buChar char="§"/>
              <a:tabLst>
                <a:tab pos="538163" algn="l"/>
              </a:tabLst>
            </a:pPr>
            <a:r>
              <a:rPr lang="en-AU" sz="2400" dirty="0"/>
              <a:t>Small classes;</a:t>
            </a:r>
          </a:p>
          <a:p>
            <a:pPr lvl="2">
              <a:buFont typeface="Wingdings" panose="05000000000000000000" pitchFamily="2" charset="2"/>
              <a:buChar char="§"/>
              <a:tabLst>
                <a:tab pos="538163" algn="l"/>
              </a:tabLst>
            </a:pPr>
            <a:r>
              <a:rPr lang="en-AU" sz="2400" dirty="0"/>
              <a:t>Diverse delivery times and modes;</a:t>
            </a:r>
          </a:p>
          <a:p>
            <a:pPr lvl="2">
              <a:buFont typeface="Wingdings" panose="05000000000000000000" pitchFamily="2" charset="2"/>
              <a:buChar char="§"/>
              <a:tabLst>
                <a:tab pos="538163" algn="l"/>
              </a:tabLst>
            </a:pPr>
            <a:r>
              <a:rPr lang="en-AU" sz="2400" dirty="0"/>
              <a:t>Creation of homework groups;</a:t>
            </a:r>
          </a:p>
          <a:p>
            <a:pPr lvl="2">
              <a:buFont typeface="Wingdings" panose="05000000000000000000" pitchFamily="2" charset="2"/>
              <a:buChar char="§"/>
              <a:tabLst>
                <a:tab pos="538163" algn="l"/>
              </a:tabLst>
            </a:pPr>
            <a:r>
              <a:rPr lang="en-AU" sz="2400" dirty="0"/>
              <a:t>Building volunteers into the delivery model to support course work completion; and</a:t>
            </a:r>
          </a:p>
          <a:p>
            <a:pPr lvl="2">
              <a:buFont typeface="Wingdings" panose="05000000000000000000" pitchFamily="2" charset="2"/>
              <a:buChar char="§"/>
              <a:tabLst>
                <a:tab pos="538163" algn="l"/>
              </a:tabLst>
            </a:pPr>
            <a:r>
              <a:rPr lang="en-AU" sz="2400" dirty="0"/>
              <a:t>Guarding against rogue training providers.</a:t>
            </a:r>
          </a:p>
          <a:p>
            <a:pPr lvl="2">
              <a:buFont typeface="Wingdings" panose="05000000000000000000" pitchFamily="2" charset="2"/>
              <a:buChar char="§"/>
              <a:tabLst>
                <a:tab pos="538163" algn="l"/>
              </a:tabLst>
            </a:pPr>
            <a:endParaRPr lang="en-AU" sz="2400"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6</a:t>
            </a:fld>
            <a:endParaRPr lang="en-AU"/>
          </a:p>
        </p:txBody>
      </p:sp>
    </p:spTree>
    <p:extLst>
      <p:ext uri="{BB962C8B-B14F-4D97-AF65-F5344CB8AC3E}">
        <p14:creationId xmlns:p14="http://schemas.microsoft.com/office/powerpoint/2010/main" val="364168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makes an effective ‘pathway’</a:t>
            </a:r>
          </a:p>
        </p:txBody>
      </p:sp>
      <p:sp>
        <p:nvSpPr>
          <p:cNvPr id="3" name="Content Placeholder 2"/>
          <p:cNvSpPr>
            <a:spLocks noGrp="1"/>
          </p:cNvSpPr>
          <p:nvPr>
            <p:ph idx="1"/>
          </p:nvPr>
        </p:nvSpPr>
        <p:spPr>
          <a:xfrm>
            <a:off x="1097280" y="1845733"/>
            <a:ext cx="10058400" cy="4393701"/>
          </a:xfrm>
        </p:spPr>
        <p:txBody>
          <a:bodyPr>
            <a:normAutofit lnSpcReduction="10000"/>
          </a:bodyPr>
          <a:lstStyle/>
          <a:p>
            <a:pPr marL="201168" lvl="1" indent="0">
              <a:buNone/>
              <a:tabLst>
                <a:tab pos="538163" algn="l"/>
              </a:tabLst>
            </a:pPr>
            <a:r>
              <a:rPr lang="en-AU" sz="2400" b="1" dirty="0"/>
              <a:t>‘Pathway’ is a construct that is not tangible for most vulnerable learners who need:</a:t>
            </a:r>
          </a:p>
          <a:p>
            <a:pPr lvl="1">
              <a:buFont typeface="Wingdings" panose="05000000000000000000" pitchFamily="2" charset="2"/>
              <a:buChar char="§"/>
              <a:tabLst>
                <a:tab pos="538163" algn="l"/>
              </a:tabLst>
            </a:pPr>
            <a:r>
              <a:rPr lang="en-AU" sz="2400" dirty="0"/>
              <a:t>Support to become ‘training ready’;</a:t>
            </a:r>
          </a:p>
          <a:p>
            <a:pPr lvl="1">
              <a:buFont typeface="Wingdings" panose="05000000000000000000" pitchFamily="2" charset="2"/>
              <a:buChar char="§"/>
              <a:tabLst>
                <a:tab pos="538163" algn="l"/>
              </a:tabLst>
            </a:pPr>
            <a:r>
              <a:rPr lang="en-AU" sz="2400" dirty="0"/>
              <a:t>Orientation to the training and employment system;</a:t>
            </a:r>
          </a:p>
          <a:p>
            <a:pPr lvl="1">
              <a:buFont typeface="Wingdings" panose="05000000000000000000" pitchFamily="2" charset="2"/>
              <a:buChar char="§"/>
              <a:tabLst>
                <a:tab pos="538163" algn="l"/>
              </a:tabLst>
            </a:pPr>
            <a:r>
              <a:rPr lang="en-AU" sz="2400" dirty="0"/>
              <a:t>Career counselling;</a:t>
            </a:r>
          </a:p>
          <a:p>
            <a:pPr lvl="1">
              <a:buFont typeface="Wingdings" panose="05000000000000000000" pitchFamily="2" charset="2"/>
              <a:buChar char="§"/>
              <a:tabLst>
                <a:tab pos="538163" algn="l"/>
              </a:tabLst>
            </a:pPr>
            <a:r>
              <a:rPr lang="en-AU" sz="2400" dirty="0"/>
              <a:t>A clear link from training to employment;</a:t>
            </a:r>
          </a:p>
          <a:p>
            <a:pPr lvl="1">
              <a:buFont typeface="Wingdings" panose="05000000000000000000" pitchFamily="2" charset="2"/>
              <a:buChar char="§"/>
              <a:tabLst>
                <a:tab pos="538163" algn="l"/>
              </a:tabLst>
            </a:pPr>
            <a:r>
              <a:rPr lang="en-AU" sz="2400" dirty="0"/>
              <a:t>Access to courses that are labour market driven;</a:t>
            </a:r>
          </a:p>
          <a:p>
            <a:pPr lvl="1">
              <a:buFont typeface="Wingdings" panose="05000000000000000000" pitchFamily="2" charset="2"/>
              <a:buChar char="§"/>
              <a:tabLst>
                <a:tab pos="538163" algn="l"/>
              </a:tabLst>
            </a:pPr>
            <a:r>
              <a:rPr lang="en-AU" sz="2400" dirty="0"/>
              <a:t>Reduced fragmentation of pathways across the region – </a:t>
            </a:r>
            <a:r>
              <a:rPr lang="en-AU" sz="2400" dirty="0" err="1"/>
              <a:t>ie</a:t>
            </a:r>
            <a:r>
              <a:rPr lang="en-AU" sz="2400" dirty="0"/>
              <a:t>: individual houses can’t control the link between pre-vocational and vocational training and apparent pathways can collapse; and</a:t>
            </a:r>
          </a:p>
          <a:p>
            <a:pPr lvl="1">
              <a:buFont typeface="Wingdings" panose="05000000000000000000" pitchFamily="2" charset="2"/>
              <a:buChar char="§"/>
              <a:tabLst>
                <a:tab pos="538163" algn="l"/>
              </a:tabLst>
            </a:pPr>
            <a:r>
              <a:rPr lang="en-AU" sz="2400" dirty="0"/>
              <a:t>Thin labour markets in rural areas require stronger labour market linkages and consideration of micro-small business training to compliment skills training. </a:t>
            </a:r>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7</a:t>
            </a:fld>
            <a:endParaRPr lang="en-AU"/>
          </a:p>
        </p:txBody>
      </p:sp>
    </p:spTree>
    <p:extLst>
      <p:ext uri="{BB962C8B-B14F-4D97-AF65-F5344CB8AC3E}">
        <p14:creationId xmlns:p14="http://schemas.microsoft.com/office/powerpoint/2010/main" val="173234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Options for a BNNC 3 year Strategic Plan</a:t>
            </a:r>
          </a:p>
        </p:txBody>
      </p:sp>
      <p:sp>
        <p:nvSpPr>
          <p:cNvPr id="3" name="Content Placeholder 2"/>
          <p:cNvSpPr>
            <a:spLocks noGrp="1"/>
          </p:cNvSpPr>
          <p:nvPr>
            <p:ph idx="1"/>
          </p:nvPr>
        </p:nvSpPr>
        <p:spPr>
          <a:xfrm>
            <a:off x="1097280" y="1845734"/>
            <a:ext cx="10058400" cy="4347802"/>
          </a:xfrm>
        </p:spPr>
        <p:txBody>
          <a:bodyPr>
            <a:normAutofit/>
          </a:bodyPr>
          <a:lstStyle/>
          <a:p>
            <a:r>
              <a:rPr lang="en-AU" sz="2400" b="1" dirty="0"/>
              <a:t>Actions for inclusion in the 3 year Strategic Plan include:</a:t>
            </a:r>
          </a:p>
          <a:p>
            <a:r>
              <a:rPr lang="en-AU" sz="2400" b="1" dirty="0"/>
              <a:t>Sustainability</a:t>
            </a:r>
          </a:p>
          <a:p>
            <a:pPr lvl="1">
              <a:buFont typeface="Wingdings" panose="05000000000000000000" pitchFamily="2" charset="2"/>
              <a:buChar char="§"/>
              <a:tabLst>
                <a:tab pos="538163" algn="l"/>
              </a:tabLst>
            </a:pPr>
            <a:r>
              <a:rPr lang="en-AU" sz="2400" dirty="0"/>
              <a:t>Use the redeveloped network website to host the policies and procedures templates, A Frames, tutor bank and share course information each term in a searchable data base;</a:t>
            </a:r>
          </a:p>
          <a:p>
            <a:pPr lvl="1">
              <a:buFont typeface="Wingdings" panose="05000000000000000000" pitchFamily="2" charset="2"/>
              <a:buChar char="§"/>
              <a:tabLst>
                <a:tab pos="538163" algn="l"/>
              </a:tabLst>
            </a:pPr>
            <a:r>
              <a:rPr lang="en-AU" sz="2400" dirty="0"/>
              <a:t>Establish a mentoring model to support Coordinator PD; </a:t>
            </a:r>
          </a:p>
          <a:p>
            <a:pPr lvl="1">
              <a:buFont typeface="Wingdings" panose="05000000000000000000" pitchFamily="2" charset="2"/>
              <a:buChar char="§"/>
              <a:tabLst>
                <a:tab pos="538163" algn="l"/>
              </a:tabLst>
            </a:pPr>
            <a:r>
              <a:rPr lang="en-AU" sz="2400" dirty="0"/>
              <a:t>Document models of shared governance in other settings and Neighbourhood House clusters for future consideration; and</a:t>
            </a:r>
          </a:p>
          <a:p>
            <a:pPr lvl="1">
              <a:buFont typeface="Wingdings" panose="05000000000000000000" pitchFamily="2" charset="2"/>
              <a:buChar char="§"/>
              <a:tabLst>
                <a:tab pos="538163" algn="l"/>
              </a:tabLst>
            </a:pPr>
            <a:r>
              <a:rPr lang="en-AU" sz="2400" dirty="0"/>
              <a:t>Identify actions that support committee of management recruitment and retention within the Good Practice Guide framework.</a:t>
            </a:r>
          </a:p>
          <a:p>
            <a:pPr lvl="1">
              <a:buFont typeface="Wingdings" panose="05000000000000000000" pitchFamily="2" charset="2"/>
              <a:buChar char="§"/>
              <a:tabLst>
                <a:tab pos="538163" algn="l"/>
              </a:tabLst>
            </a:pPr>
            <a:endParaRPr lang="en-AU" sz="2200" dirty="0"/>
          </a:p>
          <a:p>
            <a:pPr lvl="1">
              <a:buFont typeface="Wingdings" panose="05000000000000000000" pitchFamily="2" charset="2"/>
              <a:buChar char="§"/>
              <a:tabLst>
                <a:tab pos="538163" algn="l"/>
              </a:tabLst>
            </a:pPr>
            <a:endParaRPr lang="en-AU" sz="2200" dirty="0"/>
          </a:p>
          <a:p>
            <a:pPr lvl="1">
              <a:buFont typeface="Wingdings" panose="05000000000000000000" pitchFamily="2" charset="2"/>
              <a:buChar char="§"/>
              <a:tabLst>
                <a:tab pos="538163" algn="l"/>
              </a:tabLst>
            </a:pPr>
            <a:endParaRPr lang="en-AU" sz="2200" dirty="0"/>
          </a:p>
          <a:p>
            <a:pPr lvl="1">
              <a:buFont typeface="Wingdings" panose="05000000000000000000" pitchFamily="2" charset="2"/>
              <a:buChar char="§"/>
              <a:tabLst>
                <a:tab pos="538163" algn="l"/>
              </a:tabLst>
            </a:pPr>
            <a:endParaRPr lang="en-AU" sz="2200"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8</a:t>
            </a:fld>
            <a:endParaRPr lang="en-AU"/>
          </a:p>
        </p:txBody>
      </p:sp>
    </p:spTree>
    <p:extLst>
      <p:ext uri="{BB962C8B-B14F-4D97-AF65-F5344CB8AC3E}">
        <p14:creationId xmlns:p14="http://schemas.microsoft.com/office/powerpoint/2010/main" val="86696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Options for a BNNC 3 year Strategic Plan</a:t>
            </a:r>
          </a:p>
        </p:txBody>
      </p:sp>
      <p:sp>
        <p:nvSpPr>
          <p:cNvPr id="3" name="Content Placeholder 2"/>
          <p:cNvSpPr>
            <a:spLocks noGrp="1"/>
          </p:cNvSpPr>
          <p:nvPr>
            <p:ph idx="1"/>
          </p:nvPr>
        </p:nvSpPr>
        <p:spPr>
          <a:xfrm>
            <a:off x="1097280" y="1737359"/>
            <a:ext cx="10058400" cy="4722425"/>
          </a:xfrm>
        </p:spPr>
        <p:txBody>
          <a:bodyPr>
            <a:normAutofit/>
          </a:bodyPr>
          <a:lstStyle/>
          <a:p>
            <a:pPr lvl="0">
              <a:buClr>
                <a:srgbClr val="E48312"/>
              </a:buClr>
            </a:pPr>
            <a:r>
              <a:rPr lang="en-AU" sz="2400" b="1" dirty="0">
                <a:solidFill>
                  <a:srgbClr val="000000">
                    <a:lumMod val="75000"/>
                    <a:lumOff val="25000"/>
                  </a:srgbClr>
                </a:solidFill>
              </a:rPr>
              <a:t>Actions for inclusion in the 3 year Strategic Plan include:</a:t>
            </a:r>
          </a:p>
          <a:p>
            <a:r>
              <a:rPr lang="en-AU" sz="2400" b="1" dirty="0"/>
              <a:t>Vulnerable learner barriers to training</a:t>
            </a:r>
          </a:p>
          <a:p>
            <a:pPr lvl="1">
              <a:buFont typeface="Wingdings" panose="05000000000000000000" pitchFamily="2" charset="2"/>
              <a:buChar char="§"/>
              <a:tabLst>
                <a:tab pos="538163" algn="l"/>
              </a:tabLst>
            </a:pPr>
            <a:r>
              <a:rPr lang="en-AU" sz="2200" dirty="0"/>
              <a:t>Schedule forums between BNNC members and the training and employment sectors to share trends and identify opportunities to strengthen and promote training pathways;</a:t>
            </a:r>
          </a:p>
          <a:p>
            <a:pPr lvl="1">
              <a:buFont typeface="Wingdings" panose="05000000000000000000" pitchFamily="2" charset="2"/>
              <a:buChar char="§"/>
              <a:tabLst>
                <a:tab pos="538163" algn="l"/>
              </a:tabLst>
            </a:pPr>
            <a:r>
              <a:rPr lang="en-AU" sz="2200" dirty="0"/>
              <a:t>Increase contact between BNNC members and health, community and mental health services to plan assertive outreach and partnerships to support vulnerable learner participation in Houses and then in learning pathways;</a:t>
            </a:r>
          </a:p>
          <a:p>
            <a:pPr lvl="1">
              <a:buFont typeface="Wingdings" panose="05000000000000000000" pitchFamily="2" charset="2"/>
              <a:buChar char="§"/>
              <a:tabLst>
                <a:tab pos="538163" algn="l"/>
              </a:tabLst>
            </a:pPr>
            <a:r>
              <a:rPr lang="en-AU" sz="2200" dirty="0"/>
              <a:t>Develop an A Frame that links life skills and career counselling; </a:t>
            </a:r>
          </a:p>
          <a:p>
            <a:pPr lvl="1">
              <a:buFont typeface="Wingdings" panose="05000000000000000000" pitchFamily="2" charset="2"/>
              <a:buChar char="§"/>
              <a:tabLst>
                <a:tab pos="538163" algn="l"/>
              </a:tabLst>
            </a:pPr>
            <a:r>
              <a:rPr lang="en-AU" sz="2200" dirty="0"/>
              <a:t>Develop tips and traps sheets for vulnerable learners choosing courses to avoid being taken advantage of by rogue training providers; and</a:t>
            </a:r>
          </a:p>
          <a:p>
            <a:pPr lvl="1">
              <a:buFont typeface="Wingdings" panose="05000000000000000000" pitchFamily="2" charset="2"/>
              <a:buChar char="§"/>
              <a:tabLst>
                <a:tab pos="538163" algn="l"/>
              </a:tabLst>
            </a:pPr>
            <a:r>
              <a:rPr lang="en-AU" sz="2200" dirty="0"/>
              <a:t>Advocate to ensure the appropriate resources are in place to support vulnerable learner access to training.</a:t>
            </a:r>
          </a:p>
          <a:p>
            <a:pPr lvl="1">
              <a:buFont typeface="Wingdings" panose="05000000000000000000" pitchFamily="2" charset="2"/>
              <a:buChar char="§"/>
              <a:tabLst>
                <a:tab pos="538163" algn="l"/>
              </a:tabLst>
            </a:pPr>
            <a:endParaRPr lang="en-AU" sz="2200" dirty="0"/>
          </a:p>
        </p:txBody>
      </p:sp>
      <p:sp>
        <p:nvSpPr>
          <p:cNvPr id="4" name="Date Placeholder 3"/>
          <p:cNvSpPr>
            <a:spLocks noGrp="1"/>
          </p:cNvSpPr>
          <p:nvPr>
            <p:ph type="dt" sz="half" idx="10"/>
          </p:nvPr>
        </p:nvSpPr>
        <p:spPr/>
        <p:txBody>
          <a:bodyPr/>
          <a:lstStyle/>
          <a:p>
            <a:r>
              <a:rPr lang="en-US"/>
              <a:t>6 May 2016</a:t>
            </a:r>
            <a:endParaRPr lang="en-AU"/>
          </a:p>
        </p:txBody>
      </p:sp>
      <p:sp>
        <p:nvSpPr>
          <p:cNvPr id="5" name="Footer Placeholder 4"/>
          <p:cNvSpPr>
            <a:spLocks noGrp="1"/>
          </p:cNvSpPr>
          <p:nvPr>
            <p:ph type="ftr" sz="quarter" idx="11"/>
          </p:nvPr>
        </p:nvSpPr>
        <p:spPr/>
        <p:txBody>
          <a:bodyPr/>
          <a:lstStyle/>
          <a:p>
            <a:r>
              <a:rPr lang="en-AU"/>
              <a:t>NHC Conference</a:t>
            </a:r>
          </a:p>
        </p:txBody>
      </p:sp>
      <p:sp>
        <p:nvSpPr>
          <p:cNvPr id="6" name="Slide Number Placeholder 5"/>
          <p:cNvSpPr>
            <a:spLocks noGrp="1"/>
          </p:cNvSpPr>
          <p:nvPr>
            <p:ph type="sldNum" sz="quarter" idx="12"/>
          </p:nvPr>
        </p:nvSpPr>
        <p:spPr/>
        <p:txBody>
          <a:bodyPr/>
          <a:lstStyle/>
          <a:p>
            <a:fld id="{0DA839D2-FEEA-4CCE-A7CA-EB3988AA24D7}" type="slidenum">
              <a:rPr lang="en-AU" smtClean="0"/>
              <a:t>9</a:t>
            </a:fld>
            <a:endParaRPr lang="en-AU"/>
          </a:p>
        </p:txBody>
      </p:sp>
    </p:spTree>
    <p:extLst>
      <p:ext uri="{BB962C8B-B14F-4D97-AF65-F5344CB8AC3E}">
        <p14:creationId xmlns:p14="http://schemas.microsoft.com/office/powerpoint/2010/main" val="335583732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207</TotalTime>
  <Words>1007</Words>
  <Application>Microsoft Office PowerPoint</Application>
  <PresentationFormat>Widescreen</PresentationFormat>
  <Paragraphs>137</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Calibri Light</vt:lpstr>
      <vt:lpstr>Courier New</vt:lpstr>
      <vt:lpstr>Wingdings</vt:lpstr>
      <vt:lpstr>Retrospect</vt:lpstr>
      <vt:lpstr>Partnering for Access:</vt:lpstr>
      <vt:lpstr>Context</vt:lpstr>
      <vt:lpstr>Methodology</vt:lpstr>
      <vt:lpstr>Project learning: vulnerable learners</vt:lpstr>
      <vt:lpstr>Project learning: barriers to training</vt:lpstr>
      <vt:lpstr>Project learning: Training delivery models</vt:lpstr>
      <vt:lpstr>What makes an effective ‘pathway’</vt:lpstr>
      <vt:lpstr>Options for a BNNC 3 year Strategic Plan</vt:lpstr>
      <vt:lpstr>Options for a BNNC 3 year Strategic Plan</vt:lpstr>
      <vt:lpstr>Options for a BNNC 3 year Strategic Plan</vt:lpstr>
      <vt:lpstr>Options for a BNNC 3 year Strategic Plan</vt:lpstr>
      <vt:lpstr>Options for a BNNC 3 year Strategic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Partnering for Access:</dc:title>
  <dc:creator>FionaR</dc:creator>
  <cp:lastModifiedBy>Fiona Reidy</cp:lastModifiedBy>
  <cp:revision>45</cp:revision>
  <dcterms:created xsi:type="dcterms:W3CDTF">2015-11-15T22:42:13Z</dcterms:created>
  <dcterms:modified xsi:type="dcterms:W3CDTF">2016-04-19T02:26:49Z</dcterms:modified>
</cp:coreProperties>
</file>