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67" r:id="rId3"/>
    <p:sldId id="261" r:id="rId4"/>
    <p:sldId id="262" r:id="rId5"/>
    <p:sldId id="257" r:id="rId6"/>
    <p:sldId id="272" r:id="rId7"/>
    <p:sldId id="260" r:id="rId8"/>
    <p:sldId id="258" r:id="rId9"/>
    <p:sldId id="263" r:id="rId10"/>
    <p:sldId id="265" r:id="rId11"/>
    <p:sldId id="266" r:id="rId12"/>
    <p:sldId id="270" r:id="rId13"/>
    <p:sldId id="264" r:id="rId14"/>
    <p:sldId id="271" r:id="rId15"/>
    <p:sldId id="259" r:id="rId16"/>
    <p:sldId id="268" r:id="rId17"/>
    <p:sldId id="273" r:id="rId18"/>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74" d="100"/>
          <a:sy n="74" d="100"/>
        </p:scale>
        <p:origin x="456" y="72"/>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910080" y="359898"/>
            <a:ext cx="987552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910080" y="1850064"/>
            <a:ext cx="98755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27E01105-26C2-45A1-9806-2100D3B73837}" type="datetimeFigureOut">
              <a:rPr lang="en-AU" smtClean="0"/>
              <a:pPr/>
              <a:t>8/12/2015</a:t>
            </a:fld>
            <a:endParaRPr lang="en-AU"/>
          </a:p>
        </p:txBody>
      </p:sp>
      <p:sp>
        <p:nvSpPr>
          <p:cNvPr id="20" name="Footer Placeholder 19"/>
          <p:cNvSpPr>
            <a:spLocks noGrp="1"/>
          </p:cNvSpPr>
          <p:nvPr>
            <p:ph type="ftr" sz="quarter" idx="11"/>
          </p:nvPr>
        </p:nvSpPr>
        <p:spPr/>
        <p:txBody>
          <a:bodyPr/>
          <a:lstStyle>
            <a:extLst/>
          </a:lstStyle>
          <a:p>
            <a:endParaRPr lang="en-AU"/>
          </a:p>
        </p:txBody>
      </p:sp>
      <p:sp>
        <p:nvSpPr>
          <p:cNvPr id="10" name="Slide Number Placeholder 9"/>
          <p:cNvSpPr>
            <a:spLocks noGrp="1"/>
          </p:cNvSpPr>
          <p:nvPr>
            <p:ph type="sldNum" sz="quarter" idx="12"/>
          </p:nvPr>
        </p:nvSpPr>
        <p:spPr/>
        <p:txBody>
          <a:bodyPr/>
          <a:lstStyle>
            <a:extLst/>
          </a:lstStyle>
          <a:p>
            <a:fld id="{EB0B6685-E063-4CBA-B1A3-B60915B792C7}" type="slidenum">
              <a:rPr lang="en-AU" smtClean="0"/>
              <a:pPr/>
              <a:t>‹#›</a:t>
            </a:fld>
            <a:endParaRPr lang="en-AU"/>
          </a:p>
        </p:txBody>
      </p:sp>
      <p:sp>
        <p:nvSpPr>
          <p:cNvPr id="8" name="Oval 7"/>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542901" y="1345016"/>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7E01105-26C2-45A1-9806-2100D3B73837}" type="datetimeFigureOut">
              <a:rPr lang="en-AU" smtClean="0"/>
              <a:pPr/>
              <a:t>8/12/2015</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EB0B6685-E063-4CBA-B1A3-B60915B792C7}"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274640"/>
            <a:ext cx="24384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524000" y="274641"/>
            <a:ext cx="7416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7E01105-26C2-45A1-9806-2100D3B73837}" type="datetimeFigureOut">
              <a:rPr lang="en-AU" smtClean="0"/>
              <a:pPr/>
              <a:t>8/12/2015</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EB0B6685-E063-4CBA-B1A3-B60915B792C7}"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7E01105-26C2-45A1-9806-2100D3B73837}" type="datetimeFigureOut">
              <a:rPr lang="en-AU" smtClean="0"/>
              <a:pPr/>
              <a:t>8/12/2015</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EB0B6685-E063-4CBA-B1A3-B60915B792C7}"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043853" y="-54"/>
            <a:ext cx="9144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7E01105-26C2-45A1-9806-2100D3B73837}" type="datetimeFigureOut">
              <a:rPr lang="en-AU" smtClean="0"/>
              <a:pPr/>
              <a:t>8/12/2015</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EB0B6685-E063-4CBA-B1A3-B60915B792C7}" type="slidenum">
              <a:rPr lang="en-AU" smtClean="0"/>
              <a:pPr/>
              <a:t>‹#›</a:t>
            </a:fld>
            <a:endParaRPr lang="en-AU"/>
          </a:p>
        </p:txBody>
      </p:sp>
      <p:sp>
        <p:nvSpPr>
          <p:cNvPr id="10" name="Rectangle 9"/>
          <p:cNvSpPr/>
          <p:nvPr/>
        </p:nvSpPr>
        <p:spPr bwMode="invGray">
          <a:xfrm>
            <a:off x="3048000" y="0"/>
            <a:ext cx="1016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896428" y="2814656"/>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3210752" y="2745870"/>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7E01105-26C2-45A1-9806-2100D3B73837}" type="datetimeFigureOut">
              <a:rPr lang="en-AU" smtClean="0"/>
              <a:pPr/>
              <a:t>8/12/2015</a:t>
            </a:fld>
            <a:endParaRPr lang="en-AU"/>
          </a:p>
        </p:txBody>
      </p:sp>
      <p:sp>
        <p:nvSpPr>
          <p:cNvPr id="6" name="Footer Placeholder 5"/>
          <p:cNvSpPr>
            <a:spLocks noGrp="1"/>
          </p:cNvSpPr>
          <p:nvPr>
            <p:ph type="ftr" sz="quarter" idx="11"/>
          </p:nvPr>
        </p:nvSpPr>
        <p:spPr/>
        <p:txBody>
          <a:bodyPr/>
          <a:lstStyle>
            <a:extLst/>
          </a:lstStyle>
          <a:p>
            <a:endParaRPr lang="en-AU"/>
          </a:p>
        </p:txBody>
      </p:sp>
      <p:sp>
        <p:nvSpPr>
          <p:cNvPr id="7" name="Slide Number Placeholder 6"/>
          <p:cNvSpPr>
            <a:spLocks noGrp="1"/>
          </p:cNvSpPr>
          <p:nvPr>
            <p:ph type="sldNum" sz="quarter" idx="12"/>
          </p:nvPr>
        </p:nvSpPr>
        <p:spPr/>
        <p:txBody>
          <a:bodyPr/>
          <a:lstStyle>
            <a:extLst/>
          </a:lstStyle>
          <a:p>
            <a:fld id="{EB0B6685-E063-4CBA-B1A3-B60915B792C7}"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7E01105-26C2-45A1-9806-2100D3B73837}" type="datetimeFigureOut">
              <a:rPr lang="en-AU" smtClean="0"/>
              <a:pPr/>
              <a:t>8/12/2015</a:t>
            </a:fld>
            <a:endParaRPr lang="en-AU"/>
          </a:p>
        </p:txBody>
      </p:sp>
      <p:sp>
        <p:nvSpPr>
          <p:cNvPr id="8" name="Footer Placeholder 7"/>
          <p:cNvSpPr>
            <a:spLocks noGrp="1"/>
          </p:cNvSpPr>
          <p:nvPr>
            <p:ph type="ftr" sz="quarter" idx="11"/>
          </p:nvPr>
        </p:nvSpPr>
        <p:spPr/>
        <p:txBody>
          <a:bodyPr/>
          <a:lstStyle>
            <a:extLst/>
          </a:lstStyle>
          <a:p>
            <a:endParaRPr lang="en-AU"/>
          </a:p>
        </p:txBody>
      </p:sp>
      <p:sp>
        <p:nvSpPr>
          <p:cNvPr id="9" name="Slide Number Placeholder 8"/>
          <p:cNvSpPr>
            <a:spLocks noGrp="1"/>
          </p:cNvSpPr>
          <p:nvPr>
            <p:ph type="sldNum" sz="quarter" idx="12"/>
          </p:nvPr>
        </p:nvSpPr>
        <p:spPr/>
        <p:txBody>
          <a:bodyPr/>
          <a:lstStyle>
            <a:extLst/>
          </a:lstStyle>
          <a:p>
            <a:fld id="{EB0B6685-E063-4CBA-B1A3-B60915B792C7}"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7E01105-26C2-45A1-9806-2100D3B73837}" type="datetimeFigureOut">
              <a:rPr lang="en-AU" smtClean="0"/>
              <a:pPr/>
              <a:t>8/12/2015</a:t>
            </a:fld>
            <a:endParaRPr lang="en-AU"/>
          </a:p>
        </p:txBody>
      </p:sp>
      <p:sp>
        <p:nvSpPr>
          <p:cNvPr id="4" name="Footer Placeholder 3"/>
          <p:cNvSpPr>
            <a:spLocks noGrp="1"/>
          </p:cNvSpPr>
          <p:nvPr>
            <p:ph type="ftr" sz="quarter" idx="11"/>
          </p:nvPr>
        </p:nvSpPr>
        <p:spPr/>
        <p:txBody>
          <a:bodyPr/>
          <a:lstStyle>
            <a:extLst/>
          </a:lstStyle>
          <a:p>
            <a:endParaRPr lang="en-AU"/>
          </a:p>
        </p:txBody>
      </p:sp>
      <p:sp>
        <p:nvSpPr>
          <p:cNvPr id="5" name="Slide Number Placeholder 4"/>
          <p:cNvSpPr>
            <a:spLocks noGrp="1"/>
          </p:cNvSpPr>
          <p:nvPr>
            <p:ph type="sldNum" sz="quarter" idx="12"/>
          </p:nvPr>
        </p:nvSpPr>
        <p:spPr/>
        <p:txBody>
          <a:bodyPr/>
          <a:lstStyle>
            <a:extLst/>
          </a:lstStyle>
          <a:p>
            <a:fld id="{EB0B6685-E063-4CBA-B1A3-B60915B792C7}"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353312" y="0"/>
            <a:ext cx="108386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27E01105-26C2-45A1-9806-2100D3B73837}" type="datetimeFigureOut">
              <a:rPr lang="en-AU" smtClean="0"/>
              <a:pPr/>
              <a:t>8/12/2015</a:t>
            </a:fld>
            <a:endParaRPr lang="en-AU"/>
          </a:p>
        </p:txBody>
      </p:sp>
      <p:sp>
        <p:nvSpPr>
          <p:cNvPr id="3" name="Footer Placeholder 2"/>
          <p:cNvSpPr>
            <a:spLocks noGrp="1"/>
          </p:cNvSpPr>
          <p:nvPr>
            <p:ph type="ftr" sz="quarter" idx="11"/>
          </p:nvPr>
        </p:nvSpPr>
        <p:spPr/>
        <p:txBody>
          <a:bodyPr/>
          <a:lstStyle>
            <a:extLst/>
          </a:lstStyle>
          <a:p>
            <a:endParaRPr lang="en-AU"/>
          </a:p>
        </p:txBody>
      </p:sp>
      <p:sp>
        <p:nvSpPr>
          <p:cNvPr id="4" name="Slide Number Placeholder 3"/>
          <p:cNvSpPr>
            <a:spLocks noGrp="1"/>
          </p:cNvSpPr>
          <p:nvPr>
            <p:ph type="sldNum" sz="quarter" idx="12"/>
          </p:nvPr>
        </p:nvSpPr>
        <p:spPr/>
        <p:txBody>
          <a:bodyPr/>
          <a:lstStyle>
            <a:extLst/>
          </a:lstStyle>
          <a:p>
            <a:fld id="{EB0B6685-E063-4CBA-B1A3-B60915B792C7}" type="slidenum">
              <a:rPr lang="en-AU" smtClean="0"/>
              <a:pPr/>
              <a:t>‹#›</a:t>
            </a:fld>
            <a:endParaRPr lang="en-AU"/>
          </a:p>
        </p:txBody>
      </p:sp>
      <p:sp>
        <p:nvSpPr>
          <p:cNvPr id="6" name="Rectangle 5"/>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09600" y="1406964"/>
            <a:ext cx="508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7E01105-26C2-45A1-9806-2100D3B73837}" type="datetimeFigureOut">
              <a:rPr lang="en-AU" smtClean="0"/>
              <a:pPr/>
              <a:t>8/12/2015</a:t>
            </a:fld>
            <a:endParaRPr lang="en-AU"/>
          </a:p>
        </p:txBody>
      </p:sp>
      <p:sp>
        <p:nvSpPr>
          <p:cNvPr id="6" name="Footer Placeholder 5"/>
          <p:cNvSpPr>
            <a:spLocks noGrp="1"/>
          </p:cNvSpPr>
          <p:nvPr>
            <p:ph type="ftr" sz="quarter" idx="11"/>
          </p:nvPr>
        </p:nvSpPr>
        <p:spPr/>
        <p:txBody>
          <a:bodyPr/>
          <a:lstStyle>
            <a:extLst/>
          </a:lstStyle>
          <a:p>
            <a:endParaRPr lang="en-AU"/>
          </a:p>
        </p:txBody>
      </p:sp>
      <p:sp>
        <p:nvSpPr>
          <p:cNvPr id="7" name="Slide Number Placeholder 6"/>
          <p:cNvSpPr>
            <a:spLocks noGrp="1"/>
          </p:cNvSpPr>
          <p:nvPr>
            <p:ph type="sldNum" sz="quarter" idx="12"/>
          </p:nvPr>
        </p:nvSpPr>
        <p:spPr/>
        <p:txBody>
          <a:bodyPr/>
          <a:lstStyle>
            <a:extLst/>
          </a:lstStyle>
          <a:p>
            <a:fld id="{EB0B6685-E063-4CBA-B1A3-B60915B792C7}"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27E01105-26C2-45A1-9806-2100D3B73837}" type="datetimeFigureOut">
              <a:rPr lang="en-AU" smtClean="0"/>
              <a:pPr/>
              <a:t>8/12/2015</a:t>
            </a:fld>
            <a:endParaRPr lang="en-AU"/>
          </a:p>
        </p:txBody>
      </p:sp>
      <p:sp>
        <p:nvSpPr>
          <p:cNvPr id="6" name="Footer Placeholder 5"/>
          <p:cNvSpPr>
            <a:spLocks noGrp="1"/>
          </p:cNvSpPr>
          <p:nvPr>
            <p:ph type="ftr" sz="quarter" idx="11"/>
          </p:nvPr>
        </p:nvSpPr>
        <p:spPr/>
        <p:txBody>
          <a:bodyPr/>
          <a:lstStyle>
            <a:extLst/>
          </a:lstStyle>
          <a:p>
            <a:endParaRPr lang="en-AU"/>
          </a:p>
        </p:txBody>
      </p:sp>
      <p:sp>
        <p:nvSpPr>
          <p:cNvPr id="7" name="Slide Number Placeholder 6"/>
          <p:cNvSpPr>
            <a:spLocks noGrp="1"/>
          </p:cNvSpPr>
          <p:nvPr>
            <p:ph type="sldNum" sz="quarter" idx="12"/>
          </p:nvPr>
        </p:nvSpPr>
        <p:spPr/>
        <p:txBody>
          <a:bodyPr/>
          <a:lstStyle>
            <a:extLst/>
          </a:lstStyle>
          <a:p>
            <a:fld id="{EB0B6685-E063-4CBA-B1A3-B60915B792C7}" type="slidenum">
              <a:rPr lang="en-AU" smtClean="0"/>
              <a:pPr/>
              <a:t>‹#›</a:t>
            </a:fld>
            <a:endParaRPr lang="en-AU"/>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Drag picture to placeholder or click icon to add</a:t>
            </a:r>
            <a:endParaRPr kumimoji="0" lang="en-US" dirty="0"/>
          </a:p>
        </p:txBody>
      </p:sp>
      <p:sp>
        <p:nvSpPr>
          <p:cNvPr id="9" name="Process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Process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1087902" y="-815922"/>
            <a:ext cx="2185183"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25089" y="21103"/>
            <a:ext cx="2269588"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243842"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350498" y="-54"/>
            <a:ext cx="1084150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914144" y="274638"/>
            <a:ext cx="999744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914144" y="1447800"/>
            <a:ext cx="999744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7E01105-26C2-45A1-9806-2100D3B73837}" type="datetimeFigureOut">
              <a:rPr lang="en-AU" smtClean="0"/>
              <a:pPr/>
              <a:t>8/12/2015</a:t>
            </a:fld>
            <a:endParaRPr lang="en-AU"/>
          </a:p>
        </p:txBody>
      </p:sp>
      <p:sp>
        <p:nvSpPr>
          <p:cNvPr id="10" name="Footer Placeholder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AU"/>
          </a:p>
        </p:txBody>
      </p:sp>
      <p:sp>
        <p:nvSpPr>
          <p:cNvPr id="22" name="Slide Number Placeholder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B0B6685-E063-4CBA-B1A3-B60915B792C7}" type="slidenum">
              <a:rPr lang="en-AU" smtClean="0"/>
              <a:pPr/>
              <a:t>‹#›</a:t>
            </a:fld>
            <a:endParaRPr lang="en-AU"/>
          </a:p>
        </p:txBody>
      </p:sp>
      <p:sp>
        <p:nvSpPr>
          <p:cNvPr id="15" name="Rectangle 14"/>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 Id="rId5" Type="http://schemas.openxmlformats.org/officeDocument/2006/relationships/image" Target="../media/image9.jpeg"/><Relationship Id="rId4" Type="http://schemas.openxmlformats.org/officeDocument/2006/relationships/image" Target="../media/image8.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41176"/>
            <a:ext cx="7881257" cy="1427583"/>
          </a:xfrm>
        </p:spPr>
        <p:txBody>
          <a:bodyPr/>
          <a:lstStyle/>
          <a:p>
            <a:r>
              <a:rPr lang="en-AU" dirty="0" smtClean="0"/>
              <a:t>Learning for life? </a:t>
            </a:r>
            <a:endParaRPr lang="en-AU" dirty="0"/>
          </a:p>
        </p:txBody>
      </p:sp>
      <p:sp>
        <p:nvSpPr>
          <p:cNvPr id="3" name="Subtitle 2"/>
          <p:cNvSpPr>
            <a:spLocks noGrp="1"/>
          </p:cNvSpPr>
          <p:nvPr>
            <p:ph type="subTitle" idx="1"/>
          </p:nvPr>
        </p:nvSpPr>
        <p:spPr>
          <a:xfrm>
            <a:off x="1524000" y="2232017"/>
            <a:ext cx="7881257" cy="3572435"/>
          </a:xfrm>
        </p:spPr>
        <p:txBody>
          <a:bodyPr>
            <a:normAutofit/>
          </a:bodyPr>
          <a:lstStyle/>
          <a:p>
            <a:r>
              <a:rPr lang="en-AU" b="1" dirty="0" smtClean="0"/>
              <a:t>The role of neighbourhood houses for second chance learners</a:t>
            </a:r>
          </a:p>
          <a:p>
            <a:r>
              <a:rPr lang="en-AU" sz="1800" dirty="0" err="1" smtClean="0"/>
              <a:t>Dr.</a:t>
            </a:r>
            <a:r>
              <a:rPr lang="en-AU" sz="1800" dirty="0" smtClean="0"/>
              <a:t> Tracey Ollis, </a:t>
            </a:r>
          </a:p>
          <a:p>
            <a:r>
              <a:rPr lang="en-AU" sz="1800" dirty="0" err="1" smtClean="0"/>
              <a:t>Dr.</a:t>
            </a:r>
            <a:r>
              <a:rPr lang="en-AU" sz="1800" dirty="0" smtClean="0"/>
              <a:t> Jennifer </a:t>
            </a:r>
            <a:r>
              <a:rPr lang="en-AU" sz="1800" dirty="0" err="1" smtClean="0"/>
              <a:t>Angwin</a:t>
            </a:r>
            <a:r>
              <a:rPr lang="en-AU" sz="1800" dirty="0" smtClean="0"/>
              <a:t>, </a:t>
            </a:r>
          </a:p>
          <a:p>
            <a:r>
              <a:rPr lang="en-AU" sz="1800" dirty="0" smtClean="0"/>
              <a:t>Cheryl Ryan, </a:t>
            </a:r>
          </a:p>
          <a:p>
            <a:r>
              <a:rPr lang="en-AU" sz="1800" dirty="0" smtClean="0"/>
              <a:t>Ursula Harrison</a:t>
            </a:r>
          </a:p>
          <a:p>
            <a:r>
              <a:rPr lang="en-AU" sz="1800" dirty="0" smtClean="0"/>
              <a:t>School of Education</a:t>
            </a:r>
          </a:p>
          <a:p>
            <a:r>
              <a:rPr lang="en-AU" sz="1800" dirty="0" smtClean="0"/>
              <a:t>Deakin University</a:t>
            </a:r>
          </a:p>
          <a:p>
            <a:r>
              <a:rPr lang="en-AU" sz="1600" i="1" dirty="0" smtClean="0"/>
              <a:t>Thanks to Christine Brooks and the houses in the Barwon Network of Neighbourhood Centres.</a:t>
            </a:r>
            <a:endParaRPr lang="en-AU" sz="1600" i="1" dirty="0"/>
          </a:p>
          <a:p>
            <a:endParaRPr lang="en-AU" sz="1800" dirty="0"/>
          </a:p>
        </p:txBody>
      </p:sp>
    </p:spTree>
    <p:extLst>
      <p:ext uri="{BB962C8B-B14F-4D97-AF65-F5344CB8AC3E}">
        <p14:creationId xmlns:p14="http://schemas.microsoft.com/office/powerpoint/2010/main" val="179942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Emerging Themes – education and employment outcomes </a:t>
            </a:r>
            <a:endParaRPr lang="en-AU" dirty="0"/>
          </a:p>
        </p:txBody>
      </p:sp>
      <p:sp>
        <p:nvSpPr>
          <p:cNvPr id="3" name="Content Placeholder 2"/>
          <p:cNvSpPr>
            <a:spLocks noGrp="1"/>
          </p:cNvSpPr>
          <p:nvPr>
            <p:ph idx="1"/>
          </p:nvPr>
        </p:nvSpPr>
        <p:spPr/>
        <p:txBody>
          <a:bodyPr>
            <a:normAutofit/>
          </a:bodyPr>
          <a:lstStyle/>
          <a:p>
            <a:r>
              <a:rPr lang="en-AU" sz="2600" dirty="0" smtClean="0"/>
              <a:t>‘</a:t>
            </a:r>
            <a:r>
              <a:rPr lang="en-AU" sz="2600" i="1" dirty="0" smtClean="0"/>
              <a:t>I’ve </a:t>
            </a:r>
            <a:r>
              <a:rPr lang="en-AU" sz="2600" i="1" dirty="0"/>
              <a:t>learnt how to put a computer together because I got a </a:t>
            </a:r>
            <a:r>
              <a:rPr lang="en-AU" sz="2600" i="1" dirty="0" smtClean="0"/>
              <a:t>computer…and </a:t>
            </a:r>
            <a:r>
              <a:rPr lang="en-AU" sz="2600" i="1" dirty="0"/>
              <a:t>I didn’t know how to do it properly and I thought my mouse was broken and the keyboard was broken but it wasn’t it was just that I didn’t put it in the right way. I found out that if I didn’t work that out it would have cost me about ninety dollars for a person to come in and put it into where it was meant to be</a:t>
            </a:r>
            <a:r>
              <a:rPr lang="en-AU" sz="2600" i="1" dirty="0" smtClean="0"/>
              <a:t>’  (Curly)</a:t>
            </a:r>
          </a:p>
          <a:p>
            <a:r>
              <a:rPr lang="en-AU" sz="2800" dirty="0" smtClean="0">
                <a:latin typeface="Arial"/>
                <a:ea typeface="Calibri"/>
              </a:rPr>
              <a:t>‘</a:t>
            </a:r>
            <a:r>
              <a:rPr lang="en-AU" sz="2800" i="1" dirty="0" smtClean="0">
                <a:latin typeface="Arial"/>
                <a:ea typeface="Calibri"/>
              </a:rPr>
              <a:t>So </a:t>
            </a:r>
            <a:r>
              <a:rPr lang="en-AU" sz="2800" i="1" dirty="0">
                <a:latin typeface="Arial"/>
                <a:ea typeface="Calibri"/>
              </a:rPr>
              <a:t>if the question is ‘did it help you get employment,’ well ‘</a:t>
            </a:r>
            <a:r>
              <a:rPr lang="en-AU" sz="2800" i="1" dirty="0" smtClean="0">
                <a:latin typeface="Arial"/>
                <a:ea typeface="Calibri"/>
              </a:rPr>
              <a:t>yes’  (Allan)</a:t>
            </a:r>
            <a:endParaRPr lang="en-AU" sz="2600" i="1" dirty="0" smtClean="0"/>
          </a:p>
          <a:p>
            <a:r>
              <a:rPr lang="en-AU" sz="2600" i="1" dirty="0" smtClean="0"/>
              <a:t>‘I </a:t>
            </a:r>
            <a:r>
              <a:rPr lang="en-AU" sz="2600" i="1" dirty="0"/>
              <a:t>find it has helped me to refine my search skills and I believe I am pretty good with, even though my children could probably tell you different, I believe I’m pretty good with the computer</a:t>
            </a:r>
            <a:r>
              <a:rPr lang="en-AU" sz="2600" i="1" dirty="0" smtClean="0"/>
              <a:t>’ (</a:t>
            </a:r>
            <a:r>
              <a:rPr lang="en-AU" sz="2600" i="1" dirty="0" err="1" smtClean="0"/>
              <a:t>Kupi</a:t>
            </a:r>
            <a:r>
              <a:rPr lang="en-AU" sz="2600" i="1" dirty="0" smtClean="0"/>
              <a:t>)</a:t>
            </a:r>
          </a:p>
          <a:p>
            <a:endParaRPr lang="en-AU" dirty="0"/>
          </a:p>
        </p:txBody>
      </p:sp>
    </p:spTree>
    <p:extLst>
      <p:ext uri="{BB962C8B-B14F-4D97-AF65-F5344CB8AC3E}">
        <p14:creationId xmlns:p14="http://schemas.microsoft.com/office/powerpoint/2010/main" val="27874663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Emerging Themes – personal and social </a:t>
            </a:r>
            <a:endParaRPr lang="en-AU" dirty="0"/>
          </a:p>
        </p:txBody>
      </p:sp>
      <p:sp>
        <p:nvSpPr>
          <p:cNvPr id="3" name="Content Placeholder 2"/>
          <p:cNvSpPr>
            <a:spLocks noGrp="1"/>
          </p:cNvSpPr>
          <p:nvPr>
            <p:ph idx="1"/>
          </p:nvPr>
        </p:nvSpPr>
        <p:spPr>
          <a:xfrm>
            <a:off x="1852612" y="1492898"/>
            <a:ext cx="8459102" cy="4609727"/>
          </a:xfrm>
        </p:spPr>
        <p:txBody>
          <a:bodyPr>
            <a:normAutofit fontScale="77500" lnSpcReduction="20000"/>
          </a:bodyPr>
          <a:lstStyle/>
          <a:p>
            <a:r>
              <a:rPr lang="en-AU" i="1" dirty="0" smtClean="0"/>
              <a:t>‘</a:t>
            </a:r>
            <a:r>
              <a:rPr lang="en-AU" i="1" dirty="0"/>
              <a:t>It’s impacted greatly I know that, I’m definitely more compassionate as well, I’ve always been a compassionate person but not to the level that I am now.  </a:t>
            </a:r>
            <a:r>
              <a:rPr lang="en-AU" i="1" dirty="0" smtClean="0"/>
              <a:t> </a:t>
            </a:r>
            <a:r>
              <a:rPr lang="en-AU" i="1" dirty="0"/>
              <a:t>I see things from not just my perspective but now I put myself in other people’s shoes</a:t>
            </a:r>
            <a:r>
              <a:rPr lang="en-AU" i="1" dirty="0" smtClean="0"/>
              <a:t>’ (Bianca) – change in self</a:t>
            </a:r>
          </a:p>
          <a:p>
            <a:r>
              <a:rPr lang="en-AU" i="1" dirty="0"/>
              <a:t>‘I suppose there’s been a hard side of it trying to fit everything in, working and studying and being a mum so there’s a juggle there</a:t>
            </a:r>
            <a:r>
              <a:rPr lang="en-AU" i="1" dirty="0" smtClean="0"/>
              <a:t>’  (Bird) – juggling competing interests  </a:t>
            </a:r>
            <a:endParaRPr lang="en-AU" i="1" dirty="0"/>
          </a:p>
          <a:p>
            <a:r>
              <a:rPr lang="en-AU" i="1" dirty="0"/>
              <a:t> </a:t>
            </a:r>
            <a:r>
              <a:rPr lang="en-AU" i="1" dirty="0" smtClean="0"/>
              <a:t>‘So </a:t>
            </a:r>
            <a:r>
              <a:rPr lang="en-AU" i="1" dirty="0"/>
              <a:t>coming here it was like ‘wow I’m not silly’, just coming here and seeing things from a different way it was like ‘I’ll be able to do this by myself</a:t>
            </a:r>
            <a:r>
              <a:rPr lang="en-AU" i="1" dirty="0" smtClean="0"/>
              <a:t>’(Kate) – reconstructing learner identity</a:t>
            </a:r>
          </a:p>
          <a:p>
            <a:r>
              <a:rPr lang="en-AU" i="1" dirty="0" smtClean="0"/>
              <a:t>‘Also there’s one more thing, the welcoming feeling that you get when you walk in you think, “okay I belong somewhere I’m not home alone” ’ (Sophia) – being connected to others</a:t>
            </a:r>
          </a:p>
          <a:p>
            <a:endParaRPr lang="en-AU" dirty="0"/>
          </a:p>
        </p:txBody>
      </p:sp>
    </p:spTree>
    <p:extLst>
      <p:ext uri="{BB962C8B-B14F-4D97-AF65-F5344CB8AC3E}">
        <p14:creationId xmlns:p14="http://schemas.microsoft.com/office/powerpoint/2010/main" val="28138203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dirty="0" smtClean="0"/>
              <a:t>Joy - Learning as text and poetry </a:t>
            </a:r>
            <a:endParaRPr lang="en-US" dirty="0"/>
          </a:p>
        </p:txBody>
      </p:sp>
      <p:sp>
        <p:nvSpPr>
          <p:cNvPr id="3" name="Content Placeholder 2"/>
          <p:cNvSpPr>
            <a:spLocks noGrp="1"/>
          </p:cNvSpPr>
          <p:nvPr>
            <p:ph sz="half" idx="1"/>
          </p:nvPr>
        </p:nvSpPr>
        <p:spPr/>
        <p:txBody>
          <a:bodyPr>
            <a:normAutofit fontScale="62500" lnSpcReduction="20000"/>
          </a:bodyPr>
          <a:lstStyle/>
          <a:p>
            <a:pPr marL="82296" indent="0">
              <a:buNone/>
            </a:pPr>
            <a:r>
              <a:rPr lang="en-AU" dirty="0" smtClean="0"/>
              <a:t>I’ve </a:t>
            </a:r>
            <a:r>
              <a:rPr lang="en-AU" dirty="0"/>
              <a:t>always had big dreams.</a:t>
            </a:r>
          </a:p>
          <a:p>
            <a:pPr marL="82296" indent="0">
              <a:buNone/>
            </a:pPr>
            <a:r>
              <a:rPr lang="en-AU" dirty="0"/>
              <a:t>Always wanted to try and achieve them.</a:t>
            </a:r>
          </a:p>
          <a:p>
            <a:pPr marL="82296" indent="0">
              <a:buNone/>
            </a:pPr>
            <a:r>
              <a:rPr lang="en-AU" dirty="0"/>
              <a:t>Always had a dream of opening up an animal shelter.</a:t>
            </a:r>
          </a:p>
          <a:p>
            <a:pPr marL="82296" indent="0">
              <a:buNone/>
            </a:pPr>
            <a:r>
              <a:rPr lang="en-AU" dirty="0" err="1"/>
              <a:t>Yeh</a:t>
            </a:r>
            <a:r>
              <a:rPr lang="en-AU" dirty="0"/>
              <a:t>, I’ve always had big dreams. </a:t>
            </a:r>
          </a:p>
          <a:p>
            <a:pPr marL="82296" indent="0">
              <a:buNone/>
            </a:pPr>
            <a:endParaRPr lang="en-AU" dirty="0"/>
          </a:p>
          <a:p>
            <a:pPr marL="82296" indent="0">
              <a:buNone/>
            </a:pPr>
            <a:endParaRPr lang="en-AU" dirty="0"/>
          </a:p>
          <a:p>
            <a:pPr marL="82296" indent="0">
              <a:buNone/>
            </a:pPr>
            <a:endParaRPr lang="en-AU" dirty="0" smtClean="0"/>
          </a:p>
          <a:p>
            <a:pPr marL="82296" indent="0">
              <a:buNone/>
            </a:pPr>
            <a:r>
              <a:rPr lang="en-AU" dirty="0" smtClean="0"/>
              <a:t>My </a:t>
            </a:r>
            <a:r>
              <a:rPr lang="en-AU" dirty="0"/>
              <a:t>mother passed away</a:t>
            </a:r>
          </a:p>
          <a:p>
            <a:pPr marL="82296" indent="0">
              <a:buNone/>
            </a:pPr>
            <a:r>
              <a:rPr lang="en-AU" dirty="0"/>
              <a:t>at </a:t>
            </a:r>
            <a:r>
              <a:rPr lang="en-AU" dirty="0" smtClean="0"/>
              <a:t>thirteen, </a:t>
            </a:r>
            <a:r>
              <a:rPr lang="en-AU" dirty="0"/>
              <a:t>I moved out of home lived on my own </a:t>
            </a:r>
          </a:p>
          <a:p>
            <a:pPr marL="82296" indent="0">
              <a:buNone/>
            </a:pPr>
            <a:r>
              <a:rPr lang="en-AU" dirty="0"/>
              <a:t>at sixteen in foster care</a:t>
            </a:r>
          </a:p>
          <a:p>
            <a:pPr marL="82296" indent="0">
              <a:buNone/>
            </a:pPr>
            <a:r>
              <a:rPr lang="en-AU" dirty="0"/>
              <a:t>Dropped out of school in year 10, </a:t>
            </a:r>
          </a:p>
          <a:p>
            <a:pPr marL="82296" indent="0">
              <a:buNone/>
            </a:pPr>
            <a:r>
              <a:rPr lang="en-AU" dirty="0"/>
              <a:t>Moved </a:t>
            </a:r>
            <a:r>
              <a:rPr lang="en-AU" dirty="0" smtClean="0"/>
              <a:t>around</a:t>
            </a:r>
            <a:r>
              <a:rPr lang="en-AU" dirty="0"/>
              <a:t>, no stable home, nowhere to go.</a:t>
            </a:r>
          </a:p>
          <a:p>
            <a:pPr marL="82296" indent="0">
              <a:buNone/>
            </a:pPr>
            <a:r>
              <a:rPr lang="en-AU" dirty="0"/>
              <a:t>At nineteen, had my first child</a:t>
            </a:r>
          </a:p>
          <a:p>
            <a:pPr marL="82296" indent="0">
              <a:buNone/>
            </a:pPr>
            <a:r>
              <a:rPr lang="en-AU" dirty="0" smtClean="0"/>
              <a:t>At twenty two my </a:t>
            </a:r>
            <a:r>
              <a:rPr lang="en-AU" dirty="0"/>
              <a:t>2</a:t>
            </a:r>
            <a:r>
              <a:rPr lang="en-AU" baseline="30000" dirty="0"/>
              <a:t>nd</a:t>
            </a:r>
            <a:r>
              <a:rPr lang="en-AU" dirty="0"/>
              <a:t> daughter was born.</a:t>
            </a:r>
          </a:p>
          <a:p>
            <a:endParaRPr lang="en-US" dirty="0"/>
          </a:p>
        </p:txBody>
      </p:sp>
      <p:sp>
        <p:nvSpPr>
          <p:cNvPr id="4" name="Content Placeholder 3"/>
          <p:cNvSpPr>
            <a:spLocks noGrp="1"/>
          </p:cNvSpPr>
          <p:nvPr>
            <p:ph sz="half" idx="2"/>
          </p:nvPr>
        </p:nvSpPr>
        <p:spPr/>
        <p:txBody>
          <a:bodyPr>
            <a:normAutofit fontScale="62500" lnSpcReduction="20000"/>
          </a:bodyPr>
          <a:lstStyle/>
          <a:p>
            <a:pPr marL="82296" indent="0">
              <a:buNone/>
            </a:pPr>
            <a:r>
              <a:rPr lang="en-AU" dirty="0" smtClean="0"/>
              <a:t>I found </a:t>
            </a:r>
            <a:r>
              <a:rPr lang="en-AU" dirty="0"/>
              <a:t>the neighbourhood house</a:t>
            </a:r>
          </a:p>
          <a:p>
            <a:pPr marL="82296" indent="0">
              <a:buNone/>
            </a:pPr>
            <a:r>
              <a:rPr lang="en-AU" dirty="0"/>
              <a:t>Enrolled in a </a:t>
            </a:r>
            <a:r>
              <a:rPr lang="en-AU" dirty="0" smtClean="0"/>
              <a:t>course,</a:t>
            </a:r>
            <a:endParaRPr lang="en-AU" dirty="0"/>
          </a:p>
          <a:p>
            <a:pPr marL="82296" indent="0">
              <a:buNone/>
            </a:pPr>
            <a:r>
              <a:rPr lang="en-AU" dirty="0"/>
              <a:t>Computers for my homework, </a:t>
            </a:r>
          </a:p>
          <a:p>
            <a:pPr marL="82296" indent="0">
              <a:buNone/>
            </a:pPr>
            <a:r>
              <a:rPr lang="en-AU" dirty="0"/>
              <a:t>Help out my classmates</a:t>
            </a:r>
          </a:p>
          <a:p>
            <a:pPr marL="82296" indent="0">
              <a:buNone/>
            </a:pPr>
            <a:r>
              <a:rPr lang="en-AU" dirty="0"/>
              <a:t>I’m learning</a:t>
            </a:r>
          </a:p>
          <a:p>
            <a:pPr marL="82296" indent="0">
              <a:buNone/>
            </a:pPr>
            <a:r>
              <a:rPr lang="en-AU" smtClean="0"/>
              <a:t>About </a:t>
            </a:r>
            <a:r>
              <a:rPr lang="en-AU" dirty="0"/>
              <a:t>the business</a:t>
            </a:r>
          </a:p>
          <a:p>
            <a:pPr marL="82296" indent="0">
              <a:buNone/>
            </a:pPr>
            <a:r>
              <a:rPr lang="en-AU" dirty="0"/>
              <a:t>Got a website</a:t>
            </a:r>
          </a:p>
          <a:p>
            <a:pPr marL="82296" indent="0">
              <a:buNone/>
            </a:pPr>
            <a:r>
              <a:rPr lang="en-AU" dirty="0"/>
              <a:t>Really proud of that</a:t>
            </a:r>
          </a:p>
          <a:p>
            <a:pPr marL="82296" indent="0">
              <a:buNone/>
            </a:pPr>
            <a:r>
              <a:rPr lang="en-AU" dirty="0"/>
              <a:t>I have the passion, I really want to do it,</a:t>
            </a:r>
          </a:p>
          <a:p>
            <a:pPr marL="82296" indent="0">
              <a:buNone/>
            </a:pPr>
            <a:r>
              <a:rPr lang="en-AU" dirty="0"/>
              <a:t>Ask anyone in class, they’ll say I’m a nerd</a:t>
            </a:r>
          </a:p>
          <a:p>
            <a:pPr marL="82296" indent="0">
              <a:buNone/>
            </a:pPr>
            <a:r>
              <a:rPr lang="en-AU" dirty="0"/>
              <a:t>Eager to learn</a:t>
            </a:r>
          </a:p>
          <a:p>
            <a:pPr marL="82296" indent="0">
              <a:buNone/>
            </a:pPr>
            <a:r>
              <a:rPr lang="en-AU" dirty="0"/>
              <a:t>I’m 24 now, and I’m learning </a:t>
            </a:r>
            <a:r>
              <a:rPr lang="en-AU" dirty="0" smtClean="0"/>
              <a:t>about MY </a:t>
            </a:r>
            <a:r>
              <a:rPr lang="en-AU" dirty="0"/>
              <a:t>business. </a:t>
            </a:r>
          </a:p>
          <a:p>
            <a:endParaRPr lang="en-US" dirty="0"/>
          </a:p>
        </p:txBody>
      </p:sp>
    </p:spTree>
    <p:extLst>
      <p:ext uri="{BB962C8B-B14F-4D97-AF65-F5344CB8AC3E}">
        <p14:creationId xmlns:p14="http://schemas.microsoft.com/office/powerpoint/2010/main" val="16116951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Habitus and field– Neighbourhood Houses social space</a:t>
            </a:r>
            <a:endParaRPr lang="en-AU" dirty="0"/>
          </a:p>
        </p:txBody>
      </p:sp>
      <p:sp>
        <p:nvSpPr>
          <p:cNvPr id="3" name="Content Placeholder 2"/>
          <p:cNvSpPr>
            <a:spLocks noGrp="1"/>
          </p:cNvSpPr>
          <p:nvPr>
            <p:ph idx="1"/>
          </p:nvPr>
        </p:nvSpPr>
        <p:spPr>
          <a:xfrm>
            <a:off x="1526366" y="1735495"/>
            <a:ext cx="9519402" cy="4305868"/>
          </a:xfrm>
        </p:spPr>
        <p:txBody>
          <a:bodyPr>
            <a:normAutofit fontScale="85000" lnSpcReduction="20000"/>
          </a:bodyPr>
          <a:lstStyle/>
          <a:p>
            <a:r>
              <a:rPr lang="en-AU" i="1" dirty="0"/>
              <a:t>‘This makes you feel like everybody is welcome and everybody is just as important as the next person, yeah you’re just so welcome and they’ll do anything they can to try and help you.     We got lunch served here and it was just amazing, just this environment, everyone here is lovely and everyone here knows your name</a:t>
            </a:r>
            <a:r>
              <a:rPr lang="en-AU" i="1" dirty="0" smtClean="0"/>
              <a:t>’ (Bianca)</a:t>
            </a:r>
          </a:p>
          <a:p>
            <a:r>
              <a:rPr lang="en-AU" i="1" dirty="0" smtClean="0"/>
              <a:t>‘I </a:t>
            </a:r>
            <a:r>
              <a:rPr lang="en-AU" i="1" dirty="0"/>
              <a:t>really loved the way the </a:t>
            </a:r>
            <a:r>
              <a:rPr lang="en-AU" i="1" dirty="0" smtClean="0"/>
              <a:t>course </a:t>
            </a:r>
            <a:r>
              <a:rPr lang="en-AU" i="1" dirty="0"/>
              <a:t>was provided, loved the setting, small group, adult environment, it really suited me</a:t>
            </a:r>
            <a:r>
              <a:rPr lang="en-AU" i="1" dirty="0" smtClean="0"/>
              <a:t>’ (Sarah) </a:t>
            </a:r>
          </a:p>
          <a:p>
            <a:r>
              <a:rPr lang="en-AU" i="1" dirty="0"/>
              <a:t>‘But without a facility like this I’d be lost, I don’t have Internet at home unless it’s on my phone so to be able to come here even on days I don’t have school and do it, it makes it a hundred times better than any general schooling</a:t>
            </a:r>
            <a:r>
              <a:rPr lang="en-AU" i="1" dirty="0" smtClean="0"/>
              <a:t>’ (Joy)</a:t>
            </a:r>
          </a:p>
          <a:p>
            <a:endParaRPr lang="en-AU" dirty="0"/>
          </a:p>
        </p:txBody>
      </p:sp>
    </p:spTree>
    <p:extLst>
      <p:ext uri="{BB962C8B-B14F-4D97-AF65-F5344CB8AC3E}">
        <p14:creationId xmlns:p14="http://schemas.microsoft.com/office/powerpoint/2010/main" val="29376509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Habitus and field– Neighbourhood Houses social space</a:t>
            </a:r>
            <a:endParaRPr lang="en-US" dirty="0"/>
          </a:p>
        </p:txBody>
      </p:sp>
      <p:sp>
        <p:nvSpPr>
          <p:cNvPr id="3" name="Content Placeholder 2"/>
          <p:cNvSpPr>
            <a:spLocks noGrp="1"/>
          </p:cNvSpPr>
          <p:nvPr>
            <p:ph idx="1"/>
          </p:nvPr>
        </p:nvSpPr>
        <p:spPr/>
        <p:txBody>
          <a:bodyPr>
            <a:normAutofit/>
          </a:bodyPr>
          <a:lstStyle/>
          <a:p>
            <a:r>
              <a:rPr lang="en-AU" i="1" dirty="0" smtClean="0"/>
              <a:t>‘So </a:t>
            </a:r>
            <a:r>
              <a:rPr lang="en-AU" i="1" dirty="0"/>
              <a:t>the people in the class have been a great support and I think that makes the overall course a fantastic thing’.</a:t>
            </a:r>
          </a:p>
          <a:p>
            <a:r>
              <a:rPr lang="en-AU" i="1" dirty="0" smtClean="0"/>
              <a:t>‘It’s </a:t>
            </a:r>
            <a:r>
              <a:rPr lang="en-AU" i="1" dirty="0"/>
              <a:t>not like a school setting, this place doesn’t remind me of school it’s a gathering of people who want to learn in a friendly environment. I enjoy working in something like this than a TAFE or at a school, somewhere where it doesn’t feel like a school but we’re still learning we’re still getting an </a:t>
            </a:r>
            <a:r>
              <a:rPr lang="en-AU" i="1" dirty="0" smtClean="0"/>
              <a:t>education</a:t>
            </a:r>
            <a:r>
              <a:rPr lang="en-AU" dirty="0" smtClean="0"/>
              <a:t>.’</a:t>
            </a:r>
            <a:endParaRPr lang="en-AU" dirty="0"/>
          </a:p>
          <a:p>
            <a:endParaRPr lang="en-US" dirty="0"/>
          </a:p>
        </p:txBody>
      </p:sp>
    </p:spTree>
    <p:extLst>
      <p:ext uri="{BB962C8B-B14F-4D97-AF65-F5344CB8AC3E}">
        <p14:creationId xmlns:p14="http://schemas.microsoft.com/office/powerpoint/2010/main" val="34892342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Identity change – </a:t>
            </a:r>
            <a:r>
              <a:rPr lang="en-AU" dirty="0" smtClean="0"/>
              <a:t>learning </a:t>
            </a:r>
            <a:r>
              <a:rPr lang="en-AU" dirty="0"/>
              <a:t>to ‘become’ a student, learner, worker </a:t>
            </a:r>
          </a:p>
        </p:txBody>
      </p:sp>
      <p:sp>
        <p:nvSpPr>
          <p:cNvPr id="3" name="Content Placeholder 2"/>
          <p:cNvSpPr>
            <a:spLocks noGrp="1"/>
          </p:cNvSpPr>
          <p:nvPr>
            <p:ph idx="1"/>
          </p:nvPr>
        </p:nvSpPr>
        <p:spPr>
          <a:xfrm>
            <a:off x="1957477" y="1591733"/>
            <a:ext cx="7911473" cy="4449629"/>
          </a:xfrm>
        </p:spPr>
        <p:txBody>
          <a:bodyPr>
            <a:normAutofit/>
          </a:bodyPr>
          <a:lstStyle/>
          <a:p>
            <a:r>
              <a:rPr lang="en-AU" dirty="0" smtClean="0"/>
              <a:t>Transformative and emancipatory – “process of </a:t>
            </a:r>
            <a:r>
              <a:rPr lang="en-AU" dirty="0" err="1" smtClean="0"/>
              <a:t>conscientization</a:t>
            </a:r>
            <a:r>
              <a:rPr lang="en-AU" dirty="0" smtClean="0"/>
              <a:t> is defined as the process by which students, as empowerment subjects, achieve a deepening awareness of the social realities which shape their lives and discover their own capacity to recreate them (Darder, 2003,p.4) </a:t>
            </a:r>
          </a:p>
          <a:p>
            <a:pPr marL="82296" indent="0">
              <a:buNone/>
            </a:pPr>
            <a:r>
              <a:rPr lang="en-AU" dirty="0" smtClean="0"/>
              <a:t> </a:t>
            </a:r>
            <a:endParaRPr lang="en-AU" dirty="0"/>
          </a:p>
        </p:txBody>
      </p:sp>
    </p:spTree>
    <p:extLst>
      <p:ext uri="{BB962C8B-B14F-4D97-AF65-F5344CB8AC3E}">
        <p14:creationId xmlns:p14="http://schemas.microsoft.com/office/powerpoint/2010/main" val="1661993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10534" y="1155261"/>
            <a:ext cx="5091849" cy="2289985"/>
          </a:xfrm>
          <a:prstGeom prst="rect">
            <a:avLst/>
          </a:prstGeom>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06853" y="1155261"/>
            <a:ext cx="1803919" cy="2063620"/>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86760" y="3584394"/>
            <a:ext cx="5699917" cy="2563455"/>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68060" y="3893745"/>
            <a:ext cx="2759117" cy="1944752"/>
          </a:xfrm>
          <a:prstGeom prst="rect">
            <a:avLst/>
          </a:prstGeom>
        </p:spPr>
      </p:pic>
    </p:spTree>
    <p:extLst>
      <p:ext uri="{BB962C8B-B14F-4D97-AF65-F5344CB8AC3E}">
        <p14:creationId xmlns:p14="http://schemas.microsoft.com/office/powerpoint/2010/main" val="42476466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References</a:t>
            </a:r>
            <a:endParaRPr lang="en-US" dirty="0"/>
          </a:p>
        </p:txBody>
      </p:sp>
      <p:sp>
        <p:nvSpPr>
          <p:cNvPr id="4" name="Content Placeholder 3"/>
          <p:cNvSpPr>
            <a:spLocks noGrp="1"/>
          </p:cNvSpPr>
          <p:nvPr>
            <p:ph idx="1"/>
          </p:nvPr>
        </p:nvSpPr>
        <p:spPr/>
        <p:txBody>
          <a:bodyPr>
            <a:normAutofit/>
          </a:bodyPr>
          <a:lstStyle/>
          <a:p>
            <a:r>
              <a:rPr lang="en-AU" sz="2000" dirty="0"/>
              <a:t>Association of Neighbourhood Houses and Learning </a:t>
            </a:r>
            <a:r>
              <a:rPr lang="en-AU" sz="2000" dirty="0" smtClean="0"/>
              <a:t>Centres (2015). </a:t>
            </a:r>
            <a:r>
              <a:rPr lang="en-AU" sz="2000" i="1" dirty="0"/>
              <a:t>Neighbourhood Houses Survey 2014,</a:t>
            </a:r>
            <a:r>
              <a:rPr lang="en-AU" sz="2000" dirty="0"/>
              <a:t> </a:t>
            </a:r>
            <a:r>
              <a:rPr lang="en-AU" sz="2000" dirty="0" smtClean="0"/>
              <a:t>ANHLC: Melbourne</a:t>
            </a:r>
            <a:r>
              <a:rPr lang="en-AU" sz="2000" dirty="0"/>
              <a:t>.</a:t>
            </a:r>
            <a:endParaRPr lang="en-US" sz="2000" dirty="0" smtClean="0"/>
          </a:p>
          <a:p>
            <a:r>
              <a:rPr lang="en-US" sz="2000" dirty="0" smtClean="0"/>
              <a:t>Bourdieu</a:t>
            </a:r>
            <a:r>
              <a:rPr lang="en-US" sz="2000" dirty="0"/>
              <a:t>, P. (1977). </a:t>
            </a:r>
            <a:r>
              <a:rPr lang="en-US" sz="2000" i="1" dirty="0"/>
              <a:t>Outline of a theory of practice.</a:t>
            </a:r>
            <a:r>
              <a:rPr lang="en-US" sz="2000" dirty="0"/>
              <a:t> </a:t>
            </a:r>
            <a:r>
              <a:rPr lang="en-US" sz="2000" dirty="0" smtClean="0"/>
              <a:t>Cambridge: New </a:t>
            </a:r>
            <a:r>
              <a:rPr lang="en-US" sz="2000" dirty="0"/>
              <a:t>York, Cambridge University Press</a:t>
            </a:r>
            <a:r>
              <a:rPr lang="en-US" sz="2000" dirty="0" smtClean="0"/>
              <a:t>.</a:t>
            </a:r>
          </a:p>
          <a:p>
            <a:r>
              <a:rPr lang="en-US" sz="2000" dirty="0">
                <a:solidFill>
                  <a:prstClr val="black"/>
                </a:solidFill>
                <a:latin typeface="Helvetica"/>
              </a:rPr>
              <a:t>Darder, A., et </a:t>
            </a:r>
            <a:r>
              <a:rPr lang="en-US" sz="2000" dirty="0" smtClean="0">
                <a:solidFill>
                  <a:prstClr val="black"/>
                </a:solidFill>
                <a:latin typeface="Helvetica"/>
              </a:rPr>
              <a:t>al.(</a:t>
            </a:r>
            <a:r>
              <a:rPr lang="en-US" sz="2000" dirty="0" err="1" smtClean="0">
                <a:solidFill>
                  <a:prstClr val="black"/>
                </a:solidFill>
                <a:latin typeface="Helvetica"/>
              </a:rPr>
              <a:t>Eds</a:t>
            </a:r>
            <a:r>
              <a:rPr lang="en-US" sz="2000" dirty="0" smtClean="0">
                <a:solidFill>
                  <a:prstClr val="black"/>
                </a:solidFill>
                <a:latin typeface="Helvetica"/>
              </a:rPr>
              <a:t>). </a:t>
            </a:r>
            <a:r>
              <a:rPr lang="en-US" sz="2000" dirty="0">
                <a:solidFill>
                  <a:prstClr val="black"/>
                </a:solidFill>
                <a:latin typeface="Helvetica"/>
              </a:rPr>
              <a:t>(2003). </a:t>
            </a:r>
            <a:r>
              <a:rPr lang="en-US" sz="2000" i="1" dirty="0">
                <a:solidFill>
                  <a:prstClr val="black"/>
                </a:solidFill>
                <a:latin typeface="Helvetica"/>
              </a:rPr>
              <a:t>The Critical Pedagogy </a:t>
            </a:r>
            <a:r>
              <a:rPr lang="en-US" sz="2000" i="1" dirty="0" smtClean="0">
                <a:solidFill>
                  <a:prstClr val="black"/>
                </a:solidFill>
                <a:latin typeface="Helvetica"/>
              </a:rPr>
              <a:t>Reader</a:t>
            </a:r>
            <a:r>
              <a:rPr lang="en-US" sz="2000" dirty="0" smtClean="0">
                <a:solidFill>
                  <a:prstClr val="black"/>
                </a:solidFill>
                <a:latin typeface="Helvetica"/>
              </a:rPr>
              <a:t>. </a:t>
            </a:r>
            <a:r>
              <a:rPr lang="en-US" sz="2000" dirty="0">
                <a:solidFill>
                  <a:prstClr val="black"/>
                </a:solidFill>
                <a:latin typeface="Helvetica"/>
              </a:rPr>
              <a:t>Routledge, </a:t>
            </a:r>
            <a:r>
              <a:rPr lang="en-US" sz="2000" dirty="0" err="1" smtClean="0">
                <a:solidFill>
                  <a:prstClr val="black"/>
                </a:solidFill>
                <a:latin typeface="Helvetica"/>
              </a:rPr>
              <a:t>Falmer</a:t>
            </a:r>
            <a:r>
              <a:rPr lang="en-US" sz="2000" dirty="0">
                <a:solidFill>
                  <a:prstClr val="black"/>
                </a:solidFill>
                <a:latin typeface="Helvetica"/>
              </a:rPr>
              <a:t>:</a:t>
            </a:r>
            <a:r>
              <a:rPr lang="en-US" sz="2000" dirty="0" smtClean="0">
                <a:solidFill>
                  <a:prstClr val="black"/>
                </a:solidFill>
                <a:latin typeface="Helvetica"/>
              </a:rPr>
              <a:t> </a:t>
            </a:r>
            <a:r>
              <a:rPr lang="en-US" sz="2000" dirty="0" smtClean="0">
                <a:solidFill>
                  <a:prstClr val="black"/>
                </a:solidFill>
                <a:latin typeface="Helvetica"/>
              </a:rPr>
              <a:t>London.</a:t>
            </a:r>
          </a:p>
          <a:p>
            <a:r>
              <a:rPr lang="en-US" sz="2000" dirty="0" smtClean="0">
                <a:solidFill>
                  <a:prstClr val="black"/>
                </a:solidFill>
                <a:latin typeface="Helvetica"/>
              </a:rPr>
              <a:t> </a:t>
            </a:r>
            <a:r>
              <a:rPr lang="en-AU" sz="2000" dirty="0" err="1" smtClean="0"/>
              <a:t>Humpage</a:t>
            </a:r>
            <a:r>
              <a:rPr lang="en-AU" sz="2000" dirty="0"/>
              <a:t>, L</a:t>
            </a:r>
            <a:r>
              <a:rPr lang="en-AU" sz="2000" dirty="0" smtClean="0"/>
              <a:t>. (</a:t>
            </a:r>
            <a:r>
              <a:rPr lang="en-AU" sz="2000" dirty="0" smtClean="0"/>
              <a:t>2005) </a:t>
            </a:r>
            <a:r>
              <a:rPr lang="en-AU" sz="2000" i="1" dirty="0" smtClean="0"/>
              <a:t>Building </a:t>
            </a:r>
            <a:r>
              <a:rPr lang="en-AU" sz="2000" i="1" dirty="0"/>
              <a:t>Victorian Communities: Outcomes of the Neighbourhood House and Learning Centre Sector, </a:t>
            </a:r>
            <a:r>
              <a:rPr lang="en-AU" sz="2000" dirty="0"/>
              <a:t>Centre for Applied Social Research, </a:t>
            </a:r>
            <a:r>
              <a:rPr lang="en-AU" sz="2000" dirty="0" smtClean="0"/>
              <a:t>RMIT: Melbourne</a:t>
            </a:r>
            <a:r>
              <a:rPr lang="en-AU" sz="2000" dirty="0" smtClean="0"/>
              <a:t>. </a:t>
            </a:r>
          </a:p>
          <a:p>
            <a:r>
              <a:rPr lang="en-AU" sz="2000" dirty="0" smtClean="0">
                <a:solidFill>
                  <a:prstClr val="black"/>
                </a:solidFill>
                <a:latin typeface="Helvetica"/>
              </a:rPr>
              <a:t>Robertson, S., Hoare, L., Harwood, A., (</a:t>
            </a:r>
            <a:r>
              <a:rPr lang="en-AU" sz="2000" dirty="0" smtClean="0">
                <a:solidFill>
                  <a:prstClr val="black"/>
                </a:solidFill>
                <a:latin typeface="Helvetica"/>
              </a:rPr>
              <a:t>2011). Returnees</a:t>
            </a:r>
            <a:r>
              <a:rPr lang="en-AU" sz="2000" dirty="0" smtClean="0">
                <a:solidFill>
                  <a:prstClr val="black"/>
                </a:solidFill>
                <a:latin typeface="Helvetica"/>
              </a:rPr>
              <a:t>, student-migrants and second chance learners: case studies of positional and transformative outcomes of Australian international </a:t>
            </a:r>
            <a:r>
              <a:rPr lang="en-AU" sz="2000" dirty="0" smtClean="0">
                <a:solidFill>
                  <a:prstClr val="black"/>
                </a:solidFill>
                <a:latin typeface="Helvetica"/>
              </a:rPr>
              <a:t>education. </a:t>
            </a:r>
            <a:r>
              <a:rPr lang="en-AU" sz="2000" i="1" dirty="0" smtClean="0">
                <a:solidFill>
                  <a:prstClr val="black"/>
                </a:solidFill>
                <a:latin typeface="Helvetica"/>
              </a:rPr>
              <a:t>Compare </a:t>
            </a:r>
            <a:r>
              <a:rPr lang="en-AU" sz="2000" i="1" dirty="0" smtClean="0">
                <a:solidFill>
                  <a:prstClr val="black"/>
                </a:solidFill>
                <a:latin typeface="Helvetica"/>
              </a:rPr>
              <a:t>– a Journal of Comparative and International Education, </a:t>
            </a:r>
            <a:r>
              <a:rPr lang="en-AU" sz="2000" dirty="0" smtClean="0">
                <a:solidFill>
                  <a:prstClr val="black"/>
                </a:solidFill>
                <a:latin typeface="Helvetica"/>
              </a:rPr>
              <a:t>Vol </a:t>
            </a:r>
            <a:r>
              <a:rPr lang="en-AU" sz="2000" dirty="0" smtClean="0">
                <a:solidFill>
                  <a:prstClr val="black"/>
                </a:solidFill>
                <a:latin typeface="Helvetica"/>
              </a:rPr>
              <a:t>41(5), </a:t>
            </a:r>
            <a:r>
              <a:rPr lang="en-AU" sz="2000" dirty="0" smtClean="0">
                <a:solidFill>
                  <a:prstClr val="black"/>
                </a:solidFill>
                <a:latin typeface="Helvetica"/>
              </a:rPr>
              <a:t>685 </a:t>
            </a:r>
            <a:r>
              <a:rPr lang="en-AU" sz="2000" dirty="0" smtClean="0">
                <a:solidFill>
                  <a:prstClr val="black"/>
                </a:solidFill>
                <a:latin typeface="Helvetica"/>
              </a:rPr>
              <a:t>– 698. </a:t>
            </a:r>
            <a:endParaRPr lang="en-US" sz="2000" dirty="0" smtClean="0">
              <a:solidFill>
                <a:prstClr val="black"/>
              </a:solidFill>
              <a:latin typeface="Helvetica"/>
            </a:endParaRPr>
          </a:p>
          <a:p>
            <a:r>
              <a:rPr lang="en-AU" sz="2000" dirty="0"/>
              <a:t>Rooney, D., (2011) </a:t>
            </a:r>
            <a:r>
              <a:rPr lang="en-AU" sz="2000" dirty="0" smtClean="0"/>
              <a:t>Centres </a:t>
            </a:r>
            <a:r>
              <a:rPr lang="en-AU" sz="2000" dirty="0"/>
              <a:t>“down under”: Mapping Australia’s neighbourhood centres and </a:t>
            </a:r>
            <a:r>
              <a:rPr lang="en-AU" sz="2000" dirty="0" smtClean="0"/>
              <a:t>learning. </a:t>
            </a:r>
            <a:r>
              <a:rPr lang="en-AU" sz="2000" i="1" dirty="0"/>
              <a:t>Australian Journal of Adult Learning, </a:t>
            </a:r>
            <a:r>
              <a:rPr lang="en-AU" sz="2000" dirty="0"/>
              <a:t>Vol </a:t>
            </a:r>
            <a:r>
              <a:rPr lang="en-AU" sz="2000" dirty="0" smtClean="0"/>
              <a:t>51(2), </a:t>
            </a:r>
            <a:r>
              <a:rPr lang="en-AU" sz="2000" dirty="0"/>
              <a:t>203-225. </a:t>
            </a:r>
            <a:endParaRPr lang="en-AU" sz="2000" dirty="0" smtClean="0"/>
          </a:p>
          <a:p>
            <a:endParaRPr lang="en-AU" sz="2000" dirty="0"/>
          </a:p>
          <a:p>
            <a:endParaRPr lang="en-US" sz="1800" dirty="0" smtClean="0"/>
          </a:p>
          <a:p>
            <a:endParaRPr lang="en-US" sz="1800" dirty="0"/>
          </a:p>
        </p:txBody>
      </p:sp>
    </p:spTree>
    <p:extLst>
      <p:ext uri="{BB962C8B-B14F-4D97-AF65-F5344CB8AC3E}">
        <p14:creationId xmlns:p14="http://schemas.microsoft.com/office/powerpoint/2010/main" val="3560697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ome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55800" y="585606"/>
            <a:ext cx="4021397" cy="2323324"/>
          </a:xfrm>
          <a:prstGeom prst="rect">
            <a:avLst/>
          </a:prstGeom>
          <a:noFill/>
          <a:ln>
            <a:noFill/>
          </a:ln>
        </p:spPr>
      </p:pic>
      <p:pic>
        <p:nvPicPr>
          <p:cNvPr id="3" name="Picture 2" descr="home12"/>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77197" y="585606"/>
            <a:ext cx="4287163" cy="2323324"/>
          </a:xfrm>
          <a:prstGeom prst="rect">
            <a:avLst/>
          </a:prstGeom>
          <a:noFill/>
          <a:ln>
            <a:noFill/>
          </a:ln>
        </p:spPr>
      </p:pic>
      <p:pic>
        <p:nvPicPr>
          <p:cNvPr id="4" name="Picture 3" descr="home2"/>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79103" y="2990487"/>
            <a:ext cx="5487568" cy="3310922"/>
          </a:xfrm>
          <a:prstGeom prst="rect">
            <a:avLst/>
          </a:prstGeom>
          <a:noFill/>
          <a:ln>
            <a:noFill/>
          </a:ln>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66672" y="2990488"/>
            <a:ext cx="3550754" cy="3022686"/>
          </a:xfrm>
          <a:prstGeom prst="rect">
            <a:avLst/>
          </a:prstGeom>
        </p:spPr>
      </p:pic>
    </p:spTree>
    <p:extLst>
      <p:ext uri="{BB962C8B-B14F-4D97-AF65-F5344CB8AC3E}">
        <p14:creationId xmlns:p14="http://schemas.microsoft.com/office/powerpoint/2010/main" val="1497280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19863"/>
          </a:xfrm>
        </p:spPr>
        <p:txBody>
          <a:bodyPr/>
          <a:lstStyle/>
          <a:p>
            <a:r>
              <a:rPr lang="en-AU" dirty="0" smtClean="0"/>
              <a:t>Geelong and surrounds </a:t>
            </a:r>
            <a:endParaRPr lang="en-AU" dirty="0"/>
          </a:p>
        </p:txBody>
      </p:sp>
      <p:sp>
        <p:nvSpPr>
          <p:cNvPr id="3" name="Content Placeholder 2"/>
          <p:cNvSpPr>
            <a:spLocks noGrp="1"/>
          </p:cNvSpPr>
          <p:nvPr>
            <p:ph idx="1"/>
          </p:nvPr>
        </p:nvSpPr>
        <p:spPr>
          <a:xfrm>
            <a:off x="1479760" y="1530220"/>
            <a:ext cx="9018381" cy="4646743"/>
          </a:xfrm>
        </p:spPr>
        <p:txBody>
          <a:bodyPr>
            <a:normAutofit/>
          </a:bodyPr>
          <a:lstStyle/>
          <a:p>
            <a:r>
              <a:rPr lang="en-AU" sz="2400" dirty="0" smtClean="0"/>
              <a:t>Geelong area has been affected by changes to traditional industries and employment opportunities </a:t>
            </a:r>
          </a:p>
          <a:p>
            <a:r>
              <a:rPr lang="en-AU" sz="2400" dirty="0" smtClean="0"/>
              <a:t>Declining manufacturing industries, Ford, Alcoa</a:t>
            </a:r>
          </a:p>
          <a:p>
            <a:r>
              <a:rPr lang="en-AU" sz="2400" dirty="0" smtClean="0"/>
              <a:t>Skilling the Bay initiative addresses the changing employment and industry landscape through “the development and implementation of an education and training led model of business growth and job creation” (STB 2013)</a:t>
            </a:r>
          </a:p>
          <a:p>
            <a:r>
              <a:rPr lang="en-AU" sz="2400" dirty="0" smtClean="0"/>
              <a:t>Neighbourhood houses in the Barwon Network are engaged with and responding to these initiatives</a:t>
            </a:r>
          </a:p>
        </p:txBody>
      </p:sp>
    </p:spTree>
    <p:extLst>
      <p:ext uri="{BB962C8B-B14F-4D97-AF65-F5344CB8AC3E}">
        <p14:creationId xmlns:p14="http://schemas.microsoft.com/office/powerpoint/2010/main" val="2342810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87814"/>
          </a:xfrm>
        </p:spPr>
        <p:txBody>
          <a:bodyPr/>
          <a:lstStyle/>
          <a:p>
            <a:r>
              <a:rPr lang="en-AU" dirty="0" smtClean="0"/>
              <a:t>Methodology</a:t>
            </a:r>
            <a:endParaRPr lang="en-AU" dirty="0"/>
          </a:p>
        </p:txBody>
      </p:sp>
      <p:sp>
        <p:nvSpPr>
          <p:cNvPr id="3" name="Content Placeholder 2"/>
          <p:cNvSpPr>
            <a:spLocks noGrp="1"/>
          </p:cNvSpPr>
          <p:nvPr>
            <p:ph idx="1"/>
          </p:nvPr>
        </p:nvSpPr>
        <p:spPr>
          <a:xfrm>
            <a:off x="1590748" y="1411358"/>
            <a:ext cx="8466890" cy="4765606"/>
          </a:xfrm>
        </p:spPr>
        <p:txBody>
          <a:bodyPr>
            <a:noAutofit/>
          </a:bodyPr>
          <a:lstStyle/>
          <a:p>
            <a:r>
              <a:rPr lang="en-AU" sz="1800" dirty="0" smtClean="0"/>
              <a:t>Qualitative research </a:t>
            </a:r>
          </a:p>
          <a:p>
            <a:r>
              <a:rPr lang="en-AU" sz="1800" dirty="0" smtClean="0"/>
              <a:t>Critical pedagogical lens applied to the analysis of multiple case studies</a:t>
            </a:r>
          </a:p>
          <a:p>
            <a:r>
              <a:rPr lang="en-AU" sz="1800" dirty="0" smtClean="0"/>
              <a:t> </a:t>
            </a:r>
            <a:r>
              <a:rPr lang="en-AU" sz="1800" dirty="0"/>
              <a:t>E</a:t>
            </a:r>
            <a:r>
              <a:rPr lang="en-AU" sz="1800" dirty="0" smtClean="0"/>
              <a:t>xploring the practices, habits and dispositions of participants in NH programs (Bourdieu, 1991). </a:t>
            </a:r>
          </a:p>
          <a:p>
            <a:r>
              <a:rPr lang="en-AU" sz="1800" dirty="0" smtClean="0"/>
              <a:t>Multiple case study research </a:t>
            </a:r>
          </a:p>
          <a:p>
            <a:r>
              <a:rPr lang="en-AU" sz="1800" dirty="0" smtClean="0"/>
              <a:t>Partnership with Barwon Network – 11 houses </a:t>
            </a:r>
          </a:p>
          <a:p>
            <a:r>
              <a:rPr lang="en-AU" sz="1800" dirty="0" smtClean="0"/>
              <a:t>Association with South West NH network (extended research project)</a:t>
            </a:r>
          </a:p>
          <a:p>
            <a:r>
              <a:rPr lang="en-AU" sz="1800" dirty="0" smtClean="0"/>
              <a:t>50 semi-structured interviews with NH learners </a:t>
            </a:r>
          </a:p>
          <a:p>
            <a:r>
              <a:rPr lang="en-AU" sz="1800" dirty="0" smtClean="0">
                <a:solidFill>
                  <a:schemeClr val="tx1"/>
                </a:solidFill>
              </a:rPr>
              <a:t>Profile of participants: 24 interviews completed (BNNC)</a:t>
            </a:r>
          </a:p>
          <a:p>
            <a:pPr lvl="1"/>
            <a:r>
              <a:rPr lang="en-AU" sz="1800" dirty="0" smtClean="0">
                <a:solidFill>
                  <a:schemeClr val="tx1"/>
                </a:solidFill>
              </a:rPr>
              <a:t>19 women, 5 men</a:t>
            </a:r>
          </a:p>
          <a:p>
            <a:pPr lvl="1"/>
            <a:r>
              <a:rPr lang="en-AU" sz="1800" dirty="0" smtClean="0">
                <a:solidFill>
                  <a:schemeClr val="tx1"/>
                </a:solidFill>
              </a:rPr>
              <a:t>Ages range from 22 – 66</a:t>
            </a:r>
          </a:p>
          <a:p>
            <a:pPr lvl="1"/>
            <a:r>
              <a:rPr lang="en-AU" sz="1800" dirty="0" smtClean="0">
                <a:solidFill>
                  <a:schemeClr val="tx1"/>
                </a:solidFill>
              </a:rPr>
              <a:t>Single mothers, retrenched workers, disability, CALD, long term unemployed, young adults</a:t>
            </a:r>
          </a:p>
          <a:p>
            <a:pPr lvl="1"/>
            <a:r>
              <a:rPr lang="en-AU" sz="1800" dirty="0"/>
              <a:t>4</a:t>
            </a:r>
            <a:r>
              <a:rPr lang="en-AU" sz="1800" dirty="0" smtClean="0">
                <a:solidFill>
                  <a:schemeClr val="tx1"/>
                </a:solidFill>
              </a:rPr>
              <a:t> completed all years of secondary schooling </a:t>
            </a:r>
          </a:p>
          <a:p>
            <a:pPr marL="457200" lvl="1" indent="0">
              <a:buNone/>
            </a:pPr>
            <a:r>
              <a:rPr lang="en-AU" sz="1800" dirty="0" smtClean="0">
                <a:solidFill>
                  <a:schemeClr val="tx1"/>
                </a:solidFill>
              </a:rPr>
              <a:t>   </a:t>
            </a:r>
            <a:endParaRPr lang="en-AU" sz="1800" dirty="0">
              <a:solidFill>
                <a:schemeClr val="tx1"/>
              </a:solidFill>
            </a:endParaRPr>
          </a:p>
        </p:txBody>
      </p:sp>
    </p:spTree>
    <p:extLst>
      <p:ext uri="{BB962C8B-B14F-4D97-AF65-F5344CB8AC3E}">
        <p14:creationId xmlns:p14="http://schemas.microsoft.com/office/powerpoint/2010/main" val="3278182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Second chance learning</a:t>
            </a:r>
            <a:endParaRPr lang="en-AU" dirty="0"/>
          </a:p>
        </p:txBody>
      </p:sp>
      <p:sp>
        <p:nvSpPr>
          <p:cNvPr id="3" name="Content Placeholder 2"/>
          <p:cNvSpPr>
            <a:spLocks noGrp="1"/>
          </p:cNvSpPr>
          <p:nvPr>
            <p:ph idx="1"/>
          </p:nvPr>
        </p:nvSpPr>
        <p:spPr/>
        <p:txBody>
          <a:bodyPr>
            <a:normAutofit fontScale="92500" lnSpcReduction="20000"/>
          </a:bodyPr>
          <a:lstStyle/>
          <a:p>
            <a:r>
              <a:rPr lang="en-AU" dirty="0" smtClean="0"/>
              <a:t>Neighbourhood houses can be viewed as sites of ‘second chance education’ and learning (Robertson, Hoare &amp; Harwood 2011) </a:t>
            </a:r>
          </a:p>
          <a:p>
            <a:endParaRPr lang="en-AU" dirty="0" smtClean="0"/>
          </a:p>
          <a:p>
            <a:r>
              <a:rPr lang="en-AU" dirty="0" smtClean="0"/>
              <a:t>Learners who are re-engaging with education and learning following disengagement from traditional sites of education such as schools, TAFES and universities. </a:t>
            </a:r>
          </a:p>
          <a:p>
            <a:endParaRPr lang="en-AU" dirty="0" smtClean="0"/>
          </a:p>
          <a:p>
            <a:r>
              <a:rPr lang="en-AU" dirty="0" smtClean="0"/>
              <a:t>Second chance learners can also be understood as those returning to study in order to up-grade their qualifications (Hoare) </a:t>
            </a:r>
          </a:p>
          <a:p>
            <a:endParaRPr lang="en-AU" dirty="0" smtClean="0"/>
          </a:p>
          <a:p>
            <a:endParaRPr lang="en-AU" dirty="0" smtClean="0"/>
          </a:p>
          <a:p>
            <a:endParaRPr lang="en-AU" dirty="0"/>
          </a:p>
          <a:p>
            <a:pPr marL="0" indent="0">
              <a:buNone/>
            </a:pPr>
            <a:endParaRPr lang="en-AU" dirty="0"/>
          </a:p>
        </p:txBody>
      </p:sp>
    </p:spTree>
    <p:extLst>
      <p:ext uri="{BB962C8B-B14F-4D97-AF65-F5344CB8AC3E}">
        <p14:creationId xmlns:p14="http://schemas.microsoft.com/office/powerpoint/2010/main" val="3026895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Public pedagogy and </a:t>
            </a:r>
            <a:r>
              <a:rPr lang="en-US" dirty="0"/>
              <a:t>N</a:t>
            </a:r>
            <a:r>
              <a:rPr lang="en-US" dirty="0" smtClean="0"/>
              <a:t>eighbourhood </a:t>
            </a:r>
            <a:r>
              <a:rPr lang="en-US" dirty="0"/>
              <a:t>H</a:t>
            </a:r>
            <a:r>
              <a:rPr lang="en-US" dirty="0" smtClean="0"/>
              <a:t>ouses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 ‘We are constantly being taught, constantly learn and constantly unlearn. Education is an enveloping concept, a dimension of culture that maintains dominant practices while also offering spaces for their critique and reimagining’… ‘they </a:t>
            </a:r>
            <a:r>
              <a:rPr lang="en-US" dirty="0"/>
              <a:t>deal with bigger more pressing issues of cultivating a pedagogy of humanity, which ultimately has implications for schooling and non-schools settings. These are public pedagogies – spaces sites and languages of education and learning that sit outside the walls of the institutions of </a:t>
            </a:r>
            <a:r>
              <a:rPr lang="en-US" dirty="0" smtClean="0"/>
              <a:t>schools</a:t>
            </a:r>
          </a:p>
          <a:p>
            <a:r>
              <a:rPr lang="en-US" dirty="0" smtClean="0"/>
              <a:t>(</a:t>
            </a:r>
            <a:r>
              <a:rPr lang="en-US" dirty="0" smtClean="0">
                <a:hlinkClick r:id="" action="ppaction://hlinkfile" tooltip="Sandlin, 2010 #407"/>
              </a:rPr>
              <a:t>Sandlin</a:t>
            </a:r>
            <a:r>
              <a:rPr lang="en-US" dirty="0">
                <a:hlinkClick r:id="" action="ppaction://hlinkfile" tooltip="Sandlin, 2010 #407"/>
              </a:rPr>
              <a:t>, Schultz, &amp; Burdick, 2010, p. 1</a:t>
            </a:r>
            <a:r>
              <a:rPr lang="en-US" dirty="0"/>
              <a:t>).</a:t>
            </a:r>
          </a:p>
          <a:p>
            <a:endParaRPr lang="en-US" dirty="0"/>
          </a:p>
        </p:txBody>
      </p:sp>
    </p:spTree>
    <p:extLst>
      <p:ext uri="{BB962C8B-B14F-4D97-AF65-F5344CB8AC3E}">
        <p14:creationId xmlns:p14="http://schemas.microsoft.com/office/powerpoint/2010/main" val="809543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Neighbourhood houses and learning </a:t>
            </a:r>
            <a:endParaRPr lang="en-AU" dirty="0"/>
          </a:p>
        </p:txBody>
      </p:sp>
      <p:sp>
        <p:nvSpPr>
          <p:cNvPr id="3" name="Content Placeholder 2"/>
          <p:cNvSpPr>
            <a:spLocks noGrp="1"/>
          </p:cNvSpPr>
          <p:nvPr>
            <p:ph idx="1"/>
          </p:nvPr>
        </p:nvSpPr>
        <p:spPr>
          <a:xfrm>
            <a:off x="1584625" y="1408922"/>
            <a:ext cx="8901864" cy="4870580"/>
          </a:xfrm>
        </p:spPr>
        <p:txBody>
          <a:bodyPr>
            <a:normAutofit fontScale="85000" lnSpcReduction="20000"/>
          </a:bodyPr>
          <a:lstStyle/>
          <a:p>
            <a:r>
              <a:rPr lang="en-AU" dirty="0" smtClean="0"/>
              <a:t>Education is an important aspect of the Community Development work of Neighbourhood houses (Rooney 2011)</a:t>
            </a:r>
          </a:p>
          <a:p>
            <a:r>
              <a:rPr lang="en-AU" dirty="0" smtClean="0"/>
              <a:t>Learning in NHs is not confined to instrumental knowledge, also transformative (Kimberley 1998, Foley 1993, 2001)</a:t>
            </a:r>
          </a:p>
          <a:p>
            <a:r>
              <a:rPr lang="en-AU" dirty="0" smtClean="0"/>
              <a:t>Range of programs: vocational, general adult education, social support, health and wellbeing</a:t>
            </a:r>
          </a:p>
          <a:p>
            <a:r>
              <a:rPr lang="en-AU" dirty="0" err="1" smtClean="0"/>
              <a:t>Targetted</a:t>
            </a:r>
            <a:r>
              <a:rPr lang="en-AU" dirty="0" smtClean="0"/>
              <a:t> programs – unemployment, youth issues, domestic violence, parenting, disability.</a:t>
            </a:r>
          </a:p>
          <a:p>
            <a:r>
              <a:rPr lang="en-AU" dirty="0" smtClean="0"/>
              <a:t>47% of houses </a:t>
            </a:r>
            <a:r>
              <a:rPr lang="en-AU" dirty="0" err="1" smtClean="0"/>
              <a:t>statewide</a:t>
            </a:r>
            <a:r>
              <a:rPr lang="en-AU" dirty="0" smtClean="0"/>
              <a:t> offer accredited training </a:t>
            </a:r>
            <a:r>
              <a:rPr lang="en-AU" dirty="0" smtClean="0"/>
              <a:t>(ANHLC 2014)</a:t>
            </a:r>
            <a:endParaRPr lang="en-AU" dirty="0" smtClean="0"/>
          </a:p>
          <a:p>
            <a:r>
              <a:rPr lang="en-AU" dirty="0" smtClean="0"/>
              <a:t>64% of houses </a:t>
            </a:r>
            <a:r>
              <a:rPr lang="en-AU" dirty="0" err="1" smtClean="0"/>
              <a:t>statewide</a:t>
            </a:r>
            <a:r>
              <a:rPr lang="en-AU" dirty="0" smtClean="0"/>
              <a:t> offer pre-accredited and preparatory education programs </a:t>
            </a:r>
            <a:r>
              <a:rPr lang="en-AU" dirty="0" smtClean="0"/>
              <a:t>(ANHLC 2014)</a:t>
            </a:r>
            <a:endParaRPr lang="en-AU" dirty="0" smtClean="0"/>
          </a:p>
          <a:p>
            <a:pPr marL="0" indent="0">
              <a:buNone/>
            </a:pPr>
            <a:endParaRPr lang="en-AU" dirty="0" smtClean="0"/>
          </a:p>
          <a:p>
            <a:pPr lvl="1"/>
            <a:endParaRPr lang="en-AU" dirty="0" smtClean="0"/>
          </a:p>
          <a:p>
            <a:pPr lvl="1"/>
            <a:endParaRPr lang="en-AU" dirty="0" smtClean="0"/>
          </a:p>
        </p:txBody>
      </p:sp>
    </p:spTree>
    <p:extLst>
      <p:ext uri="{BB962C8B-B14F-4D97-AF65-F5344CB8AC3E}">
        <p14:creationId xmlns:p14="http://schemas.microsoft.com/office/powerpoint/2010/main" val="1861022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Second chance learning</a:t>
            </a:r>
            <a:endParaRPr lang="en-AU" dirty="0"/>
          </a:p>
        </p:txBody>
      </p:sp>
      <p:sp>
        <p:nvSpPr>
          <p:cNvPr id="3" name="Content Placeholder 2"/>
          <p:cNvSpPr>
            <a:spLocks noGrp="1"/>
          </p:cNvSpPr>
          <p:nvPr>
            <p:ph idx="1"/>
          </p:nvPr>
        </p:nvSpPr>
        <p:spPr>
          <a:xfrm>
            <a:off x="1619579" y="1388533"/>
            <a:ext cx="8866909" cy="4652829"/>
          </a:xfrm>
        </p:spPr>
        <p:txBody>
          <a:bodyPr>
            <a:normAutofit fontScale="70000" lnSpcReduction="20000"/>
          </a:bodyPr>
          <a:lstStyle/>
          <a:p>
            <a:r>
              <a:rPr lang="en-AU" dirty="0" smtClean="0"/>
              <a:t>Second chance learners often have a negative self-perception based on lack of achievement of educational milestones </a:t>
            </a:r>
          </a:p>
          <a:p>
            <a:pPr lvl="1"/>
            <a:r>
              <a:rPr lang="en-AU" i="1" dirty="0" smtClean="0"/>
              <a:t>‘I guess I thought that in a way being thirty-seven I couldn’t learn anymore’ (Marta)</a:t>
            </a:r>
          </a:p>
          <a:p>
            <a:pPr lvl="1"/>
            <a:r>
              <a:rPr lang="en-AU" i="1" dirty="0" smtClean="0"/>
              <a:t>‘So just learning was a big thing and retaining information that was one of the biggest things’ (Kate)</a:t>
            </a:r>
          </a:p>
          <a:p>
            <a:r>
              <a:rPr lang="en-AU" dirty="0" smtClean="0"/>
              <a:t>Many have poor literacy and numeracy skills due to non-completion of secondary education (Robertson et al 2011)</a:t>
            </a:r>
          </a:p>
          <a:p>
            <a:pPr lvl="1"/>
            <a:r>
              <a:rPr lang="en-AU" i="1" dirty="0" smtClean="0"/>
              <a:t>‘There </a:t>
            </a:r>
            <a:r>
              <a:rPr lang="en-AU" i="1" dirty="0"/>
              <a:t>was a Course you could do, a Lab Technician Course but at the time Maths and Chemistry wasn’t my strongest, I found it a little bit too </a:t>
            </a:r>
            <a:r>
              <a:rPr lang="en-AU" i="1" dirty="0" smtClean="0"/>
              <a:t>hard…back then </a:t>
            </a:r>
            <a:r>
              <a:rPr lang="en-AU" i="1" dirty="0"/>
              <a:t>it was a bit confusing</a:t>
            </a:r>
            <a:r>
              <a:rPr lang="en-AU" i="1" dirty="0" smtClean="0"/>
              <a:t>’ (Bob)</a:t>
            </a:r>
          </a:p>
          <a:p>
            <a:r>
              <a:rPr lang="en-AU" dirty="0" smtClean="0"/>
              <a:t>A strong motivation to learn because they wish to enter or re-enter the workforce, improve their workplace status, or for personal interest.</a:t>
            </a:r>
          </a:p>
          <a:p>
            <a:pPr lvl="1"/>
            <a:r>
              <a:rPr lang="en-AU" i="1" dirty="0"/>
              <a:t>‘So I’m really looking forward to what I’m going to learn in the future, and whether I’m going to learn anymore</a:t>
            </a:r>
            <a:r>
              <a:rPr lang="en-AU" i="1" dirty="0" smtClean="0"/>
              <a:t>’ (Marta)</a:t>
            </a:r>
          </a:p>
          <a:p>
            <a:endParaRPr lang="en-AU" dirty="0"/>
          </a:p>
        </p:txBody>
      </p:sp>
    </p:spTree>
    <p:extLst>
      <p:ext uri="{BB962C8B-B14F-4D97-AF65-F5344CB8AC3E}">
        <p14:creationId xmlns:p14="http://schemas.microsoft.com/office/powerpoint/2010/main" val="95141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Emerging Themes </a:t>
            </a:r>
            <a:endParaRPr lang="en-AU" dirty="0"/>
          </a:p>
        </p:txBody>
      </p:sp>
      <p:sp>
        <p:nvSpPr>
          <p:cNvPr id="3" name="Content Placeholder 2"/>
          <p:cNvSpPr>
            <a:spLocks noGrp="1"/>
          </p:cNvSpPr>
          <p:nvPr>
            <p:ph idx="1"/>
          </p:nvPr>
        </p:nvSpPr>
        <p:spPr>
          <a:xfrm>
            <a:off x="1549670" y="1328200"/>
            <a:ext cx="8552314" cy="4713163"/>
          </a:xfrm>
        </p:spPr>
        <p:txBody>
          <a:bodyPr>
            <a:noAutofit/>
          </a:bodyPr>
          <a:lstStyle/>
          <a:p>
            <a:r>
              <a:rPr lang="en-AU" sz="2400" dirty="0" smtClean="0"/>
              <a:t>Significant numbers of early school leavers and mature aged unemployed</a:t>
            </a:r>
          </a:p>
          <a:p>
            <a:r>
              <a:rPr lang="en-AU" sz="2400" dirty="0" smtClean="0"/>
              <a:t>Issues of equity and access to skill development, courses and learning</a:t>
            </a:r>
          </a:p>
          <a:p>
            <a:r>
              <a:rPr lang="en-AU" sz="2400" dirty="0" smtClean="0"/>
              <a:t>Enhanced social and interpersonal skills through course participation, volunteering and building of social networks and friendships</a:t>
            </a:r>
          </a:p>
          <a:p>
            <a:r>
              <a:rPr lang="en-AU" sz="2400" dirty="0" smtClean="0"/>
              <a:t>Learner agency - realising the potential for future learning </a:t>
            </a:r>
          </a:p>
          <a:p>
            <a:r>
              <a:rPr lang="en-AU" sz="2400" dirty="0" smtClean="0"/>
              <a:t>Transitions from NH education programs to work, volunteering and further education </a:t>
            </a:r>
          </a:p>
          <a:p>
            <a:endParaRPr lang="en-AU" sz="2400" dirty="0"/>
          </a:p>
        </p:txBody>
      </p:sp>
    </p:spTree>
    <p:extLst>
      <p:ext uri="{BB962C8B-B14F-4D97-AF65-F5344CB8AC3E}">
        <p14:creationId xmlns:p14="http://schemas.microsoft.com/office/powerpoint/2010/main" val="33795547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ＭＳ ゴシック"/>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ＭＳ ゴシック"/>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Solstice.thmx</Template>
  <TotalTime>3327</TotalTime>
  <Words>1730</Words>
  <Application>Microsoft Office PowerPoint</Application>
  <PresentationFormat>Widescreen</PresentationFormat>
  <Paragraphs>115</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Gill Sans MT</vt:lpstr>
      <vt:lpstr>Helvetica</vt:lpstr>
      <vt:lpstr>Verdana</vt:lpstr>
      <vt:lpstr>Wingdings 2</vt:lpstr>
      <vt:lpstr>Solstice</vt:lpstr>
      <vt:lpstr>Learning for life? </vt:lpstr>
      <vt:lpstr>PowerPoint Presentation</vt:lpstr>
      <vt:lpstr>Geelong and surrounds </vt:lpstr>
      <vt:lpstr>Methodology</vt:lpstr>
      <vt:lpstr>Second chance learning</vt:lpstr>
      <vt:lpstr>Public pedagogy and Neighbourhood Houses</vt:lpstr>
      <vt:lpstr>Neighbourhood houses and learning </vt:lpstr>
      <vt:lpstr>Second chance learning</vt:lpstr>
      <vt:lpstr>Emerging Themes </vt:lpstr>
      <vt:lpstr>Emerging Themes – education and employment outcomes </vt:lpstr>
      <vt:lpstr>Emerging Themes – personal and social </vt:lpstr>
      <vt:lpstr>Joy - Learning as text and poetry </vt:lpstr>
      <vt:lpstr>Habitus and field– Neighbourhood Houses social space</vt:lpstr>
      <vt:lpstr>Habitus and field– Neighbourhood Houses social space</vt:lpstr>
      <vt:lpstr>Identity change – learning to ‘become’ a student, learner, worker </vt:lpstr>
      <vt:lpstr>PowerPoint Presentation</vt:lpstr>
      <vt:lpstr>References</vt:lpstr>
    </vt:vector>
  </TitlesOfParts>
  <Company>Deakin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for life?</dc:title>
  <dc:creator>Ursula Harrison</dc:creator>
  <cp:lastModifiedBy>rs</cp:lastModifiedBy>
  <cp:revision>62</cp:revision>
  <dcterms:created xsi:type="dcterms:W3CDTF">2015-10-26T01:45:44Z</dcterms:created>
  <dcterms:modified xsi:type="dcterms:W3CDTF">2015-12-08T00:53:40Z</dcterms:modified>
</cp:coreProperties>
</file>