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7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296" r:id="rId14"/>
    <p:sldId id="295" r:id="rId15"/>
    <p:sldId id="294" r:id="rId16"/>
    <p:sldId id="280" r:id="rId17"/>
    <p:sldId id="277" r:id="rId18"/>
    <p:sldId id="315" r:id="rId19"/>
    <p:sldId id="316" r:id="rId20"/>
    <p:sldId id="287" r:id="rId21"/>
    <p:sldId id="297" r:id="rId22"/>
    <p:sldId id="299" r:id="rId23"/>
    <p:sldId id="298" r:id="rId24"/>
    <p:sldId id="301" r:id="rId25"/>
    <p:sldId id="317" r:id="rId26"/>
    <p:sldId id="293" r:id="rId27"/>
    <p:sldId id="300" r:id="rId28"/>
    <p:sldId id="318" r:id="rId29"/>
    <p:sldId id="302" r:id="rId30"/>
    <p:sldId id="31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0140A-BABB-491C-BA6E-7041226656BC}" type="datetimeFigureOut">
              <a:rPr lang="en-AU" smtClean="0"/>
              <a:pPr/>
              <a:t>16/11/2015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7C725-A009-4DF4-A7A5-DAA82571AD5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556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59-C096-416D-93A4-D7EB2FD1F79C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5A8-71B3-4D30-B7F8-78A40458D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6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59-C096-416D-93A4-D7EB2FD1F79C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5A8-71B3-4D30-B7F8-78A40458D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9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59-C096-416D-93A4-D7EB2FD1F79C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5A8-71B3-4D30-B7F8-78A40458D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1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59-C096-416D-93A4-D7EB2FD1F79C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5A8-71B3-4D30-B7F8-78A40458D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59-C096-416D-93A4-D7EB2FD1F79C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5A8-71B3-4D30-B7F8-78A40458D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0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59-C096-416D-93A4-D7EB2FD1F79C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5A8-71B3-4D30-B7F8-78A40458D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3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59-C096-416D-93A4-D7EB2FD1F79C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5A8-71B3-4D30-B7F8-78A40458D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1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59-C096-416D-93A4-D7EB2FD1F79C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5A8-71B3-4D30-B7F8-78A40458D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59-C096-416D-93A4-D7EB2FD1F79C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5A8-71B3-4D30-B7F8-78A40458D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0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59-C096-416D-93A4-D7EB2FD1F79C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5A8-71B3-4D30-B7F8-78A40458D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3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59-C096-416D-93A4-D7EB2FD1F79C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5A8-71B3-4D30-B7F8-78A40458D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5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E1559-C096-416D-93A4-D7EB2FD1F79C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E95A8-71B3-4D30-B7F8-78A40458D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6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isworld.com.au/industry/default.aspx?indid=190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2429214" cy="1476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23" y="0"/>
            <a:ext cx="2162477" cy="2781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54" y="3628574"/>
            <a:ext cx="2295846" cy="3229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91" y="1399891"/>
            <a:ext cx="4058217" cy="40582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676400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 smtClean="0"/>
              <a:t>The future of work</a:t>
            </a:r>
          </a:p>
          <a:p>
            <a:pPr algn="ctr"/>
            <a:endParaRPr lang="en-AU" sz="3200" b="1" dirty="0" smtClean="0"/>
          </a:p>
          <a:p>
            <a:pPr algn="ctr"/>
            <a:endParaRPr lang="en-AU" sz="3200" b="1" dirty="0" smtClean="0"/>
          </a:p>
          <a:p>
            <a:pPr algn="ctr"/>
            <a:r>
              <a:rPr lang="en-AU" sz="2400" b="1" dirty="0" smtClean="0"/>
              <a:t>Dr. Jude Walker</a:t>
            </a:r>
            <a:endParaRPr lang="en-A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5553001"/>
            <a:ext cx="3124200" cy="13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8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The regional picture</a:t>
            </a:r>
            <a:endParaRPr lang="en-A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Regional growth industries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Construction</a:t>
            </a:r>
            <a:endParaRPr lang="en-AU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Education and training</a:t>
            </a:r>
            <a:endParaRPr lang="en-AU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Property and business services</a:t>
            </a:r>
            <a:endParaRPr lang="en-AU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Health and community services</a:t>
            </a:r>
            <a:endParaRPr lang="en-AU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Transport, warehousing and logistics</a:t>
            </a:r>
            <a:endParaRPr lang="en-AU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Tourism</a:t>
            </a:r>
            <a:endParaRPr lang="en-AU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Agriculture and related industries, including agri-business, </a:t>
            </a:r>
            <a:r>
              <a:rPr lang="en-US" sz="3200" dirty="0" err="1" smtClean="0"/>
              <a:t>agri</a:t>
            </a:r>
            <a:r>
              <a:rPr lang="en-US" sz="3200" dirty="0" smtClean="0"/>
              <a:t>-science, </a:t>
            </a:r>
            <a:r>
              <a:rPr lang="en-US" sz="3200" dirty="0" err="1" smtClean="0"/>
              <a:t>agri</a:t>
            </a:r>
            <a:r>
              <a:rPr lang="en-US" sz="3200" dirty="0" smtClean="0"/>
              <a:t>-tourism and </a:t>
            </a:r>
            <a:r>
              <a:rPr lang="en-US" sz="3200" dirty="0" err="1" smtClean="0"/>
              <a:t>agri</a:t>
            </a:r>
            <a:r>
              <a:rPr lang="en-US" sz="3200" dirty="0" smtClean="0"/>
              <a:t>-food</a:t>
            </a:r>
            <a:endParaRPr lang="en-AU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Advanced manufacturing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ICT (enabling industry)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What might the future hold?</a:t>
            </a:r>
            <a:endParaRPr lang="en-A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_g21_conceptu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76800" cy="325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1066800"/>
            <a:ext cx="202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Stable environment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724400"/>
            <a:ext cx="214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Stable labour market</a:t>
            </a:r>
            <a:endParaRPr lang="en-AU" dirty="0"/>
          </a:p>
        </p:txBody>
      </p:sp>
      <p:pic>
        <p:nvPicPr>
          <p:cNvPr id="8" name="Picture 7" descr="diag-globalemploymentandlabour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2506" y="3276600"/>
            <a:ext cx="4641494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ducts-from-o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704062"/>
          </a:xfrm>
          <a:prstGeom prst="rect">
            <a:avLst/>
          </a:prstGeom>
        </p:spPr>
      </p:pic>
      <p:pic>
        <p:nvPicPr>
          <p:cNvPr id="5" name="Picture 4" descr="Hubbert Curve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7719" y="3657600"/>
            <a:ext cx="4165823" cy="3200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1800" y="5334000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--&gt; 2 possible futures</a:t>
            </a:r>
            <a:endParaRPr lang="en-A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d-max-1jpg-3b01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"/>
            <a:ext cx="4724400" cy="2590800"/>
          </a:xfrm>
          <a:prstGeom prst="rect">
            <a:avLst/>
          </a:prstGeom>
        </p:spPr>
      </p:pic>
      <p:pic>
        <p:nvPicPr>
          <p:cNvPr id="5" name="Picture 4" descr="Deserted c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533400"/>
            <a:ext cx="4419600" cy="2590799"/>
          </a:xfrm>
          <a:prstGeom prst="rect">
            <a:avLst/>
          </a:prstGeom>
        </p:spPr>
      </p:pic>
      <p:pic>
        <p:nvPicPr>
          <p:cNvPr id="6" name="Picture 5" descr="Vill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71974"/>
            <a:ext cx="4114800" cy="2486026"/>
          </a:xfrm>
          <a:prstGeom prst="rect">
            <a:avLst/>
          </a:prstGeom>
        </p:spPr>
      </p:pic>
      <p:pic>
        <p:nvPicPr>
          <p:cNvPr id="7" name="Picture 6" descr="Cycles of Descent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3124200"/>
            <a:ext cx="5029200" cy="3218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429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Greer, John Michael</a:t>
            </a:r>
          </a:p>
          <a:p>
            <a:r>
              <a:rPr lang="en-AU" i="1" dirty="0" smtClean="0"/>
              <a:t>The Long Descent</a:t>
            </a:r>
            <a:endParaRPr lang="en-AU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R_Chaosmatic6W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8" y="0"/>
            <a:ext cx="4570131" cy="3429000"/>
          </a:xfrm>
          <a:prstGeom prst="rect">
            <a:avLst/>
          </a:prstGeom>
        </p:spPr>
      </p:pic>
      <p:pic>
        <p:nvPicPr>
          <p:cNvPr id="6" name="Picture 5" descr="mckinsey-global-institute-12-disruptive-technologies_5277d72d35513_w1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423616"/>
            <a:ext cx="5867400" cy="3434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1219200"/>
            <a:ext cx="223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Chaotic environments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724400"/>
            <a:ext cx="238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Disruptive technologies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141" y="0"/>
            <a:ext cx="5147859" cy="3429000"/>
          </a:xfrm>
          <a:prstGeom prst="rect">
            <a:avLst/>
          </a:prstGeom>
        </p:spPr>
      </p:pic>
      <p:pic>
        <p:nvPicPr>
          <p:cNvPr id="7" name="Picture 6" descr="driverless_car_interior1-420x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51435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447800"/>
            <a:ext cx="2229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 smtClean="0"/>
              <a:t>Transport</a:t>
            </a:r>
            <a:endParaRPr lang="en-A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What’s happening in the world of work?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AU" b="1" dirty="0" smtClean="0"/>
              <a:t>Automobile Transportation – Going Driverless</a:t>
            </a:r>
          </a:p>
          <a:p>
            <a:pPr marL="0" indent="0">
              <a:buNone/>
            </a:pPr>
            <a:endParaRPr lang="en-AU" b="1" dirty="0" smtClean="0"/>
          </a:p>
          <a:p>
            <a:pPr marL="0" indent="0">
              <a:buNone/>
            </a:pPr>
            <a:r>
              <a:rPr lang="en-AU" b="1" dirty="0" smtClean="0"/>
              <a:t>Jobs Going Away</a:t>
            </a:r>
          </a:p>
          <a:p>
            <a:pPr>
              <a:buNone/>
            </a:pPr>
            <a:endParaRPr lang="en-AU" dirty="0" smtClean="0"/>
          </a:p>
          <a:p>
            <a:pPr lvl="1"/>
            <a:r>
              <a:rPr lang="en-AU" dirty="0" smtClean="0"/>
              <a:t>Taxi and limo drivers, gone.</a:t>
            </a:r>
          </a:p>
          <a:p>
            <a:pPr lvl="1"/>
            <a:r>
              <a:rPr lang="en-AU" dirty="0" smtClean="0"/>
              <a:t>Bus drivers, gone.</a:t>
            </a:r>
          </a:p>
          <a:p>
            <a:pPr lvl="1"/>
            <a:r>
              <a:rPr lang="en-AU" dirty="0" smtClean="0"/>
              <a:t>Truck drivers, gone.</a:t>
            </a:r>
          </a:p>
          <a:p>
            <a:pPr lvl="1"/>
            <a:r>
              <a:rPr lang="en-AU" dirty="0" smtClean="0"/>
              <a:t>Gas stations, parking lots, traffic cops, traffic courts, gone.</a:t>
            </a:r>
          </a:p>
          <a:p>
            <a:pPr lvl="1"/>
            <a:r>
              <a:rPr lang="en-AU" dirty="0" smtClean="0"/>
              <a:t>Fewer doctors and nurses will be needed to treat injuries.</a:t>
            </a:r>
          </a:p>
          <a:p>
            <a:pPr lvl="1"/>
            <a:r>
              <a:rPr lang="en-AU" dirty="0" smtClean="0"/>
              <a:t>Pizza (and other food) delivery drivers, gone.</a:t>
            </a:r>
          </a:p>
          <a:p>
            <a:pPr lvl="1"/>
            <a:r>
              <a:rPr lang="en-AU" dirty="0" smtClean="0"/>
              <a:t>Mail delivery drivers, gone.</a:t>
            </a:r>
          </a:p>
          <a:p>
            <a:pPr lvl="1"/>
            <a:r>
              <a:rPr lang="en-AU" dirty="0" smtClean="0"/>
              <a:t>FedEx and UPS delivery jobs, gone.</a:t>
            </a:r>
          </a:p>
          <a:p>
            <a:pPr lvl="1"/>
            <a:r>
              <a:rPr lang="en-AU" dirty="0" smtClean="0"/>
              <a:t>As people shift from owning their own vehicles to a transportation-on-demand system, the total number of vehicles manufactured will also begin to decline.</a:t>
            </a:r>
          </a:p>
          <a:p>
            <a:endParaRPr lang="en-AU" dirty="0"/>
          </a:p>
        </p:txBody>
      </p:sp>
      <p:pic>
        <p:nvPicPr>
          <p:cNvPr id="5" name="Picture 4" descr="driverless-cars_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524000"/>
            <a:ext cx="2448272" cy="16781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What’s happening in the world of work?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AU" b="1" dirty="0" smtClean="0"/>
              <a:t>Automobile Transportation – Going Driverless</a:t>
            </a:r>
          </a:p>
          <a:p>
            <a:pPr>
              <a:buNone/>
            </a:pPr>
            <a:r>
              <a:rPr lang="en-AU" b="1" dirty="0" smtClean="0"/>
              <a:t>    </a:t>
            </a:r>
          </a:p>
          <a:p>
            <a:pPr>
              <a:buNone/>
            </a:pPr>
            <a:r>
              <a:rPr lang="en-AU" b="1" dirty="0" smtClean="0"/>
              <a:t>New Jobs Created</a:t>
            </a:r>
            <a:endParaRPr lang="en-AU" dirty="0" smtClean="0"/>
          </a:p>
          <a:p>
            <a:r>
              <a:rPr lang="en-AU" dirty="0" smtClean="0"/>
              <a:t>Delivery dispatchers</a:t>
            </a:r>
          </a:p>
          <a:p>
            <a:r>
              <a:rPr lang="en-AU" dirty="0" smtClean="0"/>
              <a:t>Traffic monitoring systems, although automated, will require a management team.</a:t>
            </a:r>
          </a:p>
          <a:p>
            <a:r>
              <a:rPr lang="en-AU" dirty="0" smtClean="0"/>
              <a:t>Automated traffic designers, architects, and engineers</a:t>
            </a:r>
          </a:p>
          <a:p>
            <a:r>
              <a:rPr lang="en-AU" dirty="0" smtClean="0"/>
              <a:t>Driverless “ride experience” people.</a:t>
            </a:r>
          </a:p>
          <a:p>
            <a:r>
              <a:rPr lang="en-AU" dirty="0" smtClean="0"/>
              <a:t>Driverless operating system engineers.</a:t>
            </a:r>
          </a:p>
          <a:p>
            <a:r>
              <a:rPr lang="en-AU" dirty="0" smtClean="0"/>
              <a:t>Emergency crews for when things go wrong.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The global picture</a:t>
            </a:r>
            <a:endParaRPr lang="en-A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0"/>
            <a:ext cx="4800600" cy="3600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953000"/>
            <a:ext cx="2913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 smtClean="0"/>
              <a:t>Construction</a:t>
            </a:r>
            <a:endParaRPr lang="en-AU" sz="4000" b="1" dirty="0"/>
          </a:p>
        </p:txBody>
      </p:sp>
      <p:pic>
        <p:nvPicPr>
          <p:cNvPr id="10" name="Picture 9" descr="3D PolyBr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600450"/>
            <a:ext cx="4800600" cy="3257550"/>
          </a:xfrm>
          <a:prstGeom prst="rect">
            <a:avLst/>
          </a:prstGeom>
        </p:spPr>
      </p:pic>
      <p:pic>
        <p:nvPicPr>
          <p:cNvPr id="11" name="Picture 10" descr="contour-crafting-900x5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62" y="1447800"/>
            <a:ext cx="4364182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plantable de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11083" cy="2743200"/>
          </a:xfrm>
          <a:prstGeom prst="rect">
            <a:avLst/>
          </a:prstGeom>
        </p:spPr>
      </p:pic>
      <p:pic>
        <p:nvPicPr>
          <p:cNvPr id="5" name="Picture 4" descr="heart-bioprint-640x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1" y="1676400"/>
            <a:ext cx="5029199" cy="2773918"/>
          </a:xfrm>
          <a:prstGeom prst="rect">
            <a:avLst/>
          </a:prstGeom>
        </p:spPr>
      </p:pic>
      <p:pic>
        <p:nvPicPr>
          <p:cNvPr id="6" name="Picture 5" descr="google-nano-pill-840x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19600"/>
            <a:ext cx="48768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200400"/>
            <a:ext cx="1600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 smtClean="0"/>
              <a:t>Health</a:t>
            </a:r>
            <a:endParaRPr lang="en-AU" sz="4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appearing occup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4900977" cy="5611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2667000"/>
            <a:ext cx="2964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Frey, CB &amp; Osborne, MA, ‘The</a:t>
            </a:r>
          </a:p>
          <a:p>
            <a:r>
              <a:rPr lang="en-AU" dirty="0" smtClean="0"/>
              <a:t>Future of employment: How</a:t>
            </a:r>
          </a:p>
          <a:p>
            <a:r>
              <a:rPr lang="en-AU" dirty="0" smtClean="0"/>
              <a:t>Susceptible are jobs to</a:t>
            </a:r>
          </a:p>
          <a:p>
            <a:r>
              <a:rPr lang="en-AU" dirty="0" smtClean="0"/>
              <a:t>Computerisation‘?’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762000"/>
            <a:ext cx="30660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/>
              <a:t>Job losses due to</a:t>
            </a:r>
          </a:p>
          <a:p>
            <a:r>
              <a:rPr lang="en-AU" sz="3200" b="1" dirty="0" smtClean="0"/>
              <a:t>computerisation</a:t>
            </a:r>
            <a:endParaRPr lang="en-AU" sz="3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Jobs which are forecast to disappear over the next two decades</a:t>
            </a:r>
            <a:endParaRPr lang="en-AU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600200"/>
          <a:ext cx="78486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429768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Library technicians</a:t>
                      </a:r>
                    </a:p>
                    <a:p>
                      <a:r>
                        <a:rPr lang="en-AU" sz="2800" dirty="0" smtClean="0"/>
                        <a:t>Clerks</a:t>
                      </a:r>
                    </a:p>
                    <a:p>
                      <a:r>
                        <a:rPr lang="en-AU" sz="2800" dirty="0" smtClean="0"/>
                        <a:t>Telemarketers</a:t>
                      </a:r>
                    </a:p>
                    <a:p>
                      <a:r>
                        <a:rPr lang="en-AU" sz="2800" dirty="0" smtClean="0"/>
                        <a:t>Restaurant cooks</a:t>
                      </a:r>
                    </a:p>
                    <a:p>
                      <a:r>
                        <a:rPr lang="en-AU" sz="2800" dirty="0" smtClean="0"/>
                        <a:t>Farm labourers</a:t>
                      </a:r>
                    </a:p>
                    <a:p>
                      <a:r>
                        <a:rPr lang="en-AU" sz="2800" dirty="0" smtClean="0"/>
                        <a:t>Dental technicians</a:t>
                      </a:r>
                    </a:p>
                    <a:p>
                      <a:r>
                        <a:rPr lang="en-AU" sz="2800" dirty="0" smtClean="0"/>
                        <a:t>Machine</a:t>
                      </a:r>
                      <a:r>
                        <a:rPr lang="en-AU" sz="2800" baseline="0" dirty="0" smtClean="0"/>
                        <a:t> setters</a:t>
                      </a:r>
                    </a:p>
                    <a:p>
                      <a:r>
                        <a:rPr lang="en-AU" sz="2800" baseline="0" dirty="0" smtClean="0"/>
                        <a:t>Cashiers</a:t>
                      </a:r>
                    </a:p>
                    <a:p>
                      <a:r>
                        <a:rPr lang="en-AU" sz="2800" baseline="0" dirty="0" smtClean="0"/>
                        <a:t>Real estate brokers</a:t>
                      </a:r>
                      <a:endParaRPr lang="en-AU" sz="2800" dirty="0" smtClean="0"/>
                    </a:p>
                    <a:p>
                      <a:r>
                        <a:rPr lang="en-AU" sz="2800" dirty="0" smtClean="0"/>
                        <a:t>Couriers</a:t>
                      </a:r>
                    </a:p>
                    <a:p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Agricultural technicians</a:t>
                      </a:r>
                    </a:p>
                    <a:p>
                      <a:r>
                        <a:rPr lang="en-AU" sz="2800" dirty="0" smtClean="0"/>
                        <a:t>Bookkeepers</a:t>
                      </a:r>
                    </a:p>
                    <a:p>
                      <a:r>
                        <a:rPr lang="en-AU" sz="2800" dirty="0" smtClean="0"/>
                        <a:t>Legal</a:t>
                      </a:r>
                      <a:r>
                        <a:rPr lang="en-AU" sz="2800" baseline="0" dirty="0" smtClean="0"/>
                        <a:t> secretaries</a:t>
                      </a:r>
                    </a:p>
                    <a:p>
                      <a:r>
                        <a:rPr lang="en-AU" sz="2800" baseline="0" dirty="0" smtClean="0"/>
                        <a:t>Drivers</a:t>
                      </a:r>
                    </a:p>
                    <a:p>
                      <a:r>
                        <a:rPr lang="en-AU" sz="2800" baseline="0" dirty="0" smtClean="0"/>
                        <a:t>Sales workers</a:t>
                      </a:r>
                    </a:p>
                    <a:p>
                      <a:r>
                        <a:rPr lang="en-AU" sz="2800" baseline="0" dirty="0" smtClean="0"/>
                        <a:t>Credit analysts</a:t>
                      </a:r>
                    </a:p>
                    <a:p>
                      <a:r>
                        <a:rPr lang="en-AU" sz="2800" baseline="0" dirty="0" smtClean="0"/>
                        <a:t>Umpires/referees</a:t>
                      </a:r>
                    </a:p>
                    <a:p>
                      <a:r>
                        <a:rPr lang="en-AU" sz="2800" baseline="0" dirty="0" smtClean="0"/>
                        <a:t>Insurance appraisers</a:t>
                      </a:r>
                    </a:p>
                    <a:p>
                      <a:r>
                        <a:rPr lang="en-AU" sz="2800" baseline="0" dirty="0" smtClean="0"/>
                        <a:t>Loan officers</a:t>
                      </a:r>
                    </a:p>
                    <a:p>
                      <a:r>
                        <a:rPr lang="en-AU" sz="2800" baseline="0" dirty="0" smtClean="0"/>
                        <a:t>Welders</a:t>
                      </a:r>
                      <a:endParaRPr lang="en-A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Areas which are forecast to remain ‘safe’ from automation in the medium term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13037"/>
            <a:ext cx="8229600" cy="4144963"/>
          </a:xfrm>
        </p:spPr>
        <p:txBody>
          <a:bodyPr/>
          <a:lstStyle/>
          <a:p>
            <a:r>
              <a:rPr lang="en-AU" dirty="0" smtClean="0"/>
              <a:t>Fine motor skills and manipulation</a:t>
            </a:r>
          </a:p>
          <a:p>
            <a:endParaRPr lang="en-AU" dirty="0" smtClean="0"/>
          </a:p>
          <a:p>
            <a:r>
              <a:rPr lang="en-AU" dirty="0" smtClean="0"/>
              <a:t>Creative intelligence</a:t>
            </a:r>
          </a:p>
          <a:p>
            <a:endParaRPr lang="en-AU" dirty="0" smtClean="0"/>
          </a:p>
          <a:p>
            <a:r>
              <a:rPr lang="en-AU" dirty="0" smtClean="0"/>
              <a:t>Social intelligence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b="1" dirty="0" smtClean="0"/>
              <a:t>Regional growth industries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Construction</a:t>
            </a:r>
            <a:endParaRPr lang="en-AU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Education and training</a:t>
            </a:r>
            <a:endParaRPr lang="en-AU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Property and business services</a:t>
            </a:r>
            <a:endParaRPr lang="en-AU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Health and community services</a:t>
            </a:r>
            <a:endParaRPr lang="en-AU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Transport, warehousing and logistics</a:t>
            </a:r>
            <a:endParaRPr lang="en-AU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Tourism</a:t>
            </a:r>
            <a:endParaRPr lang="en-AU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Agriculture and related industries, including agri-business, </a:t>
            </a:r>
            <a:r>
              <a:rPr lang="en-US" sz="3200" dirty="0" err="1" smtClean="0"/>
              <a:t>agri</a:t>
            </a:r>
            <a:r>
              <a:rPr lang="en-US" sz="3200" dirty="0" smtClean="0"/>
              <a:t>-science, </a:t>
            </a:r>
            <a:r>
              <a:rPr lang="en-US" sz="3200" dirty="0" err="1" smtClean="0"/>
              <a:t>agri</a:t>
            </a:r>
            <a:r>
              <a:rPr lang="en-US" sz="3200" dirty="0" smtClean="0"/>
              <a:t>-tourism and </a:t>
            </a:r>
            <a:r>
              <a:rPr lang="en-US" sz="3200" dirty="0" err="1" smtClean="0"/>
              <a:t>agri</a:t>
            </a:r>
            <a:r>
              <a:rPr lang="en-US" sz="3200" dirty="0" smtClean="0"/>
              <a:t>-food</a:t>
            </a:r>
            <a:endParaRPr lang="en-AU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Advanced manufacturing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ICT (enabling industry)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66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Work skills for the future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AU" dirty="0" smtClean="0"/>
              <a:t>Sense making - </a:t>
            </a:r>
            <a:r>
              <a:rPr lang="en-AU" sz="2000" dirty="0" smtClean="0"/>
              <a:t>ability to determine deeper meanings</a:t>
            </a:r>
          </a:p>
          <a:p>
            <a:r>
              <a:rPr lang="en-AU" dirty="0" smtClean="0"/>
              <a:t>Social intelligence - </a:t>
            </a:r>
            <a:r>
              <a:rPr lang="en-AU" sz="2000" dirty="0" smtClean="0"/>
              <a:t>ability to connect with others</a:t>
            </a:r>
          </a:p>
          <a:p>
            <a:r>
              <a:rPr lang="en-AU" dirty="0" smtClean="0"/>
              <a:t>Novel and adaptive thinking </a:t>
            </a:r>
          </a:p>
          <a:p>
            <a:r>
              <a:rPr lang="en-AU" dirty="0" smtClean="0"/>
              <a:t>Cross-cultural competency</a:t>
            </a:r>
          </a:p>
          <a:p>
            <a:r>
              <a:rPr lang="en-AU" dirty="0" smtClean="0"/>
              <a:t>Computational thinking – </a:t>
            </a:r>
            <a:r>
              <a:rPr lang="en-AU" sz="2000" dirty="0" smtClean="0"/>
              <a:t>ability to translate data into abstract concepts and understand data-based reasoning</a:t>
            </a:r>
          </a:p>
          <a:p>
            <a:r>
              <a:rPr lang="en-AU" dirty="0" smtClean="0"/>
              <a:t>New-media literacy - </a:t>
            </a:r>
            <a:r>
              <a:rPr lang="en-AU" sz="2000" dirty="0" smtClean="0"/>
              <a:t>ability to assess &amp; develop content for new media forms and to use these for persuasive communication</a:t>
            </a:r>
          </a:p>
          <a:p>
            <a:pPr algn="r">
              <a:buNone/>
            </a:pPr>
            <a:endParaRPr lang="en-AU" sz="1600" dirty="0" smtClean="0"/>
          </a:p>
          <a:p>
            <a:pPr algn="r">
              <a:buNone/>
            </a:pPr>
            <a:r>
              <a:rPr lang="en-AU" sz="1600" dirty="0" smtClean="0"/>
              <a:t>Institute for the Future, Phoenix University, </a:t>
            </a:r>
            <a:r>
              <a:rPr lang="en-AU" sz="1600" i="1" dirty="0" smtClean="0"/>
              <a:t>Future Work Skills for 2020</a:t>
            </a:r>
            <a:endParaRPr lang="en-AU" sz="1600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129921"/>
            <a:ext cx="9144000" cy="990600"/>
          </a:xfrm>
        </p:spPr>
        <p:txBody>
          <a:bodyPr>
            <a:normAutofit/>
          </a:bodyPr>
          <a:lstStyle/>
          <a:p>
            <a:r>
              <a:rPr lang="en-AU" sz="3800" b="1" dirty="0" smtClean="0"/>
              <a:t>What might a post-capitalist world look like?</a:t>
            </a:r>
            <a:endParaRPr lang="en-AU" sz="3800" b="1" dirty="0"/>
          </a:p>
        </p:txBody>
      </p:sp>
      <p:pic>
        <p:nvPicPr>
          <p:cNvPr id="7" name="Picture 6" descr="We are the 99%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6682853" cy="5037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6324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Graeber</a:t>
            </a:r>
            <a:r>
              <a:rPr lang="en-AU" dirty="0" smtClean="0"/>
              <a:t>, David, 2011 (Professor of Anthropology, London School of Economics)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AU" dirty="0" smtClean="0"/>
              <a:t>Post-capitalism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791200"/>
          </a:xfrm>
        </p:spPr>
        <p:txBody>
          <a:bodyPr>
            <a:normAutofit/>
          </a:bodyPr>
          <a:lstStyle/>
          <a:p>
            <a:r>
              <a:rPr lang="en-AU" dirty="0" smtClean="0"/>
              <a:t>Possible because:</a:t>
            </a:r>
          </a:p>
          <a:p>
            <a:pPr lvl="1"/>
            <a:r>
              <a:rPr lang="en-AU" sz="2400" dirty="0" smtClean="0"/>
              <a:t>1. Technology is replacing jobs</a:t>
            </a:r>
          </a:p>
          <a:p>
            <a:pPr lvl="1"/>
            <a:r>
              <a:rPr lang="en-AU" sz="2400" dirty="0" smtClean="0"/>
              <a:t>2. Information is becoming so prolific and readily available that it is driving down prices</a:t>
            </a:r>
          </a:p>
          <a:p>
            <a:pPr lvl="1"/>
            <a:r>
              <a:rPr lang="en-AU" sz="2400" dirty="0" smtClean="0"/>
              <a:t>3. spontaneous rise of collaborative production (</a:t>
            </a:r>
            <a:r>
              <a:rPr lang="en-AU" sz="2400" dirty="0" err="1" smtClean="0"/>
              <a:t>eg</a:t>
            </a:r>
            <a:r>
              <a:rPr lang="en-AU" sz="2400" dirty="0" smtClean="0"/>
              <a:t>. Wikipedia)</a:t>
            </a:r>
          </a:p>
          <a:p>
            <a:r>
              <a:rPr lang="en-AU" dirty="0" smtClean="0"/>
              <a:t>Information can no longer be “owned” by Governments or corporations</a:t>
            </a:r>
          </a:p>
          <a:p>
            <a:r>
              <a:rPr lang="en-AU" dirty="0" smtClean="0"/>
              <a:t>Rise of informal “barter” networks</a:t>
            </a:r>
          </a:p>
          <a:p>
            <a:r>
              <a:rPr lang="en-AU" dirty="0" smtClean="0"/>
              <a:t>Money will become meaningless and cease to exist</a:t>
            </a:r>
          </a:p>
          <a:p>
            <a:pPr algn="r">
              <a:buNone/>
            </a:pPr>
            <a:endParaRPr lang="en-AU" sz="1400" dirty="0" smtClean="0"/>
          </a:p>
          <a:p>
            <a:pPr algn="r">
              <a:buNone/>
            </a:pPr>
            <a:r>
              <a:rPr lang="en-AU" sz="1400" dirty="0" smtClean="0"/>
              <a:t>Mason, Paul, “The End of Capitalism has Begun”, http://www.theguardian.com/books/2015/jul/17/postcapitalism-end-of-capitalism-begun</a:t>
            </a:r>
          </a:p>
          <a:p>
            <a:pPr algn="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1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ployment eco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04800"/>
            <a:ext cx="9115237" cy="633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22860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4000" b="1" dirty="0">
                <a:latin typeface="Calibri" pitchFamily="34" charset="0"/>
              </a:rPr>
              <a:t>What’s happening in the world of work?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AU" dirty="0" smtClean="0"/>
              <a:t>Current shortfall of 1.8 billion jobs</a:t>
            </a:r>
          </a:p>
          <a:p>
            <a:endParaRPr lang="en-AU" dirty="0" smtClean="0"/>
          </a:p>
          <a:p>
            <a:pPr algn="r">
              <a:buNone/>
            </a:pPr>
            <a:r>
              <a:rPr lang="en-AU" sz="2000" dirty="0" smtClean="0"/>
              <a:t>Trapp, 2012</a:t>
            </a:r>
          </a:p>
          <a:p>
            <a:pPr algn="r">
              <a:buNone/>
            </a:pPr>
            <a:endParaRPr lang="en-AU" dirty="0" smtClean="0"/>
          </a:p>
          <a:p>
            <a:r>
              <a:rPr lang="en-AU" dirty="0" smtClean="0"/>
              <a:t>2 billion jobs to disappear by 2030</a:t>
            </a:r>
          </a:p>
          <a:p>
            <a:pPr>
              <a:buNone/>
            </a:pPr>
            <a:endParaRPr lang="en-AU" dirty="0" smtClean="0"/>
          </a:p>
          <a:p>
            <a:pPr algn="r">
              <a:buNone/>
            </a:pPr>
            <a:r>
              <a:rPr lang="en-AU" sz="2000" dirty="0" smtClean="0"/>
              <a:t>US futurist Thomas Frey, 2012</a:t>
            </a:r>
          </a:p>
          <a:p>
            <a:pPr algn="r">
              <a:buNone/>
            </a:pPr>
            <a:r>
              <a:rPr lang="en-AU" sz="1400" dirty="0" smtClean="0"/>
              <a:t>http://www.futuristspeaker.com/2012/02/2-billion-jobs-to-disappear-by-2030/</a:t>
            </a:r>
          </a:p>
          <a:p>
            <a:pPr>
              <a:buNone/>
            </a:pPr>
            <a:endParaRPr lang="en-AU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b creation eco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509"/>
            <a:ext cx="9144000" cy="6468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Global growth industries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/>
              <a:t>Green and sustainable energy </a:t>
            </a:r>
            <a:r>
              <a:rPr lang="en-US" dirty="0" smtClean="0"/>
              <a:t>(projected growth of 20%)</a:t>
            </a:r>
            <a:endParaRPr lang="en-AU" dirty="0" smtClean="0"/>
          </a:p>
          <a:p>
            <a:pPr lvl="0"/>
            <a:r>
              <a:rPr lang="en-US" b="1" dirty="0" smtClean="0"/>
              <a:t>Personal care </a:t>
            </a:r>
            <a:r>
              <a:rPr lang="en-US" dirty="0" smtClean="0"/>
              <a:t>– strategies to address health problems (projected growth of 15%)</a:t>
            </a:r>
            <a:endParaRPr lang="en-AU" dirty="0" smtClean="0"/>
          </a:p>
          <a:p>
            <a:pPr lvl="0"/>
            <a:r>
              <a:rPr lang="en-US" b="1" dirty="0" smtClean="0"/>
              <a:t>On-line and for-profit education services </a:t>
            </a:r>
            <a:r>
              <a:rPr lang="en-US" dirty="0" smtClean="0"/>
              <a:t>(projected growth of 10.7%)</a:t>
            </a:r>
            <a:endParaRPr lang="en-AU" dirty="0" smtClean="0"/>
          </a:p>
          <a:p>
            <a:pPr lvl="0"/>
            <a:r>
              <a:rPr lang="en-US" b="1" dirty="0" smtClean="0"/>
              <a:t>Social network games </a:t>
            </a:r>
            <a:r>
              <a:rPr lang="en-US" dirty="0" smtClean="0"/>
              <a:t>(projected growth of 2.2%)</a:t>
            </a:r>
            <a:endParaRPr lang="en-AU" dirty="0" smtClean="0"/>
          </a:p>
          <a:p>
            <a:pPr lvl="0"/>
            <a:r>
              <a:rPr lang="en-US" b="1" dirty="0" smtClean="0"/>
              <a:t>Mobile app’s </a:t>
            </a:r>
            <a:r>
              <a:rPr lang="en-US" dirty="0" smtClean="0"/>
              <a:t>(projected annual growth of 128%)</a:t>
            </a:r>
            <a:endParaRPr lang="en-AU" dirty="0" smtClean="0"/>
          </a:p>
          <a:p>
            <a:pPr lvl="0"/>
            <a:r>
              <a:rPr lang="en-US" b="1" dirty="0" smtClean="0"/>
              <a:t>3D printing </a:t>
            </a:r>
            <a:r>
              <a:rPr lang="en-US" dirty="0" smtClean="0"/>
              <a:t>(projected growth of 14%)</a:t>
            </a:r>
            <a:endParaRPr lang="en-AU" dirty="0" smtClean="0"/>
          </a:p>
          <a:p>
            <a:pPr algn="r">
              <a:buNone/>
            </a:pPr>
            <a:endParaRPr lang="en-AU" sz="1900" dirty="0" smtClean="0"/>
          </a:p>
          <a:p>
            <a:pPr algn="r">
              <a:buNone/>
            </a:pPr>
            <a:endParaRPr lang="en-AU" sz="1900" dirty="0" smtClean="0"/>
          </a:p>
          <a:p>
            <a:pPr algn="r">
              <a:buNone/>
            </a:pPr>
            <a:r>
              <a:rPr lang="en-AU" sz="1900" dirty="0" smtClean="0"/>
              <a:t>http://venturebeat.com/2013/07/27/the-7-fastest-growing-industries-of-2013-infographic/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The national picture</a:t>
            </a:r>
            <a:endParaRPr lang="en-A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AU" b="1" dirty="0" smtClean="0"/>
              <a:t>National growth industries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 smtClean="0"/>
              <a:t>Gas: </a:t>
            </a:r>
            <a:r>
              <a:rPr lang="en-US" dirty="0" smtClean="0"/>
              <a:t> off-shore oil and gas development. In addition, coal seam and shale gas industries are just starting in Australia. </a:t>
            </a:r>
            <a:endParaRPr lang="en-AU" dirty="0" smtClean="0"/>
          </a:p>
          <a:p>
            <a:pPr lvl="0"/>
            <a:r>
              <a:rPr lang="en-US" b="1" dirty="0" smtClean="0"/>
              <a:t>Tourism</a:t>
            </a:r>
            <a:endParaRPr lang="en-AU" dirty="0" smtClean="0"/>
          </a:p>
          <a:p>
            <a:pPr lvl="0"/>
            <a:r>
              <a:rPr lang="en-US" b="1" dirty="0" smtClean="0"/>
              <a:t>Agribusiness</a:t>
            </a:r>
            <a:endParaRPr lang="en-AU" dirty="0" smtClean="0"/>
          </a:p>
          <a:p>
            <a:pPr lvl="0"/>
            <a:r>
              <a:rPr lang="en-US" b="1" dirty="0" smtClean="0"/>
              <a:t> Health: </a:t>
            </a:r>
            <a:r>
              <a:rPr lang="en-US" dirty="0" smtClean="0"/>
              <a:t>including</a:t>
            </a:r>
            <a:r>
              <a:rPr lang="en-US" b="1" dirty="0" smtClean="0"/>
              <a:t> </a:t>
            </a:r>
            <a:r>
              <a:rPr lang="en-US" dirty="0" smtClean="0"/>
              <a:t>biopharmaceutical research and biotechnology.  The biotechnology industry includes national revenue of $6B, annual growth of 1.7% and employs 17, 519 people.  </a:t>
            </a:r>
            <a:endParaRPr lang="en-AU" dirty="0" smtClean="0"/>
          </a:p>
          <a:p>
            <a:pPr lvl="0"/>
            <a:r>
              <a:rPr lang="en-US" b="1" dirty="0" smtClean="0"/>
              <a:t>International education</a:t>
            </a:r>
            <a:endParaRPr lang="en-AU" dirty="0" smtClean="0"/>
          </a:p>
          <a:p>
            <a:pPr lvl="0"/>
            <a:r>
              <a:rPr lang="en-US" b="1" dirty="0" smtClean="0"/>
              <a:t>Wealth management</a:t>
            </a:r>
            <a:endParaRPr lang="en-AU" dirty="0" smtClean="0"/>
          </a:p>
          <a:p>
            <a:pPr algn="r">
              <a:buNone/>
            </a:pPr>
            <a:endParaRPr lang="en-AU" sz="2300" dirty="0" smtClean="0">
              <a:hlinkClick r:id="rId2"/>
            </a:endParaRPr>
          </a:p>
          <a:p>
            <a:pPr algn="r">
              <a:buNone/>
            </a:pPr>
            <a:r>
              <a:rPr lang="en-AU" sz="2300" dirty="0" smtClean="0">
                <a:hlinkClick r:id="rId2"/>
              </a:rPr>
              <a:t>http://www.ibisworld.com.au/industry/default.aspx?indid=1901</a:t>
            </a:r>
            <a:endParaRPr lang="en-A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68362"/>
          </a:xfrm>
        </p:spPr>
        <p:txBody>
          <a:bodyPr/>
          <a:lstStyle/>
          <a:p>
            <a:r>
              <a:rPr lang="en-AU" dirty="0" smtClean="0"/>
              <a:t>What’s happening with youth?</a:t>
            </a:r>
            <a:endParaRPr lang="en-AU" dirty="0"/>
          </a:p>
        </p:txBody>
      </p:sp>
      <p:pic>
        <p:nvPicPr>
          <p:cNvPr id="4" name="Picture 3" descr="Youth job fin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6549822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119" y="6519446"/>
            <a:ext cx="8882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Brotherhood of St. Laurence, The Teenage Dream Unravels: Trends in Youth Unemployment, March 2015</a:t>
            </a:r>
            <a:endParaRPr lang="en-A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AU" dirty="0" smtClean="0"/>
              <a:t>What’s happening with youth?</a:t>
            </a:r>
            <a:endParaRPr lang="en-AU" dirty="0"/>
          </a:p>
        </p:txBody>
      </p:sp>
      <p:pic>
        <p:nvPicPr>
          <p:cNvPr id="4" name="Picture 3" descr="Youth job exi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26787"/>
            <a:ext cx="6705600" cy="5404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119" y="6519446"/>
            <a:ext cx="8882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Brotherhood of St. Laurence, The Teenage Dream Unravels: Trends in Youth Unemployment, March 2015</a:t>
            </a:r>
            <a:endParaRPr lang="en-A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AU" dirty="0" smtClean="0"/>
              <a:t>What’s happening with youth?</a:t>
            </a:r>
            <a:endParaRPr lang="en-AU" dirty="0"/>
          </a:p>
        </p:txBody>
      </p:sp>
      <p:pic>
        <p:nvPicPr>
          <p:cNvPr id="4" name="Picture 3" descr="Composition of ue p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8314686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119" y="6519446"/>
            <a:ext cx="8882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Brotherhood of St. Laurence, The Teenage Dream Unravels: Trends in Youth Unemployment, March 2015</a:t>
            </a:r>
            <a:endParaRPr lang="en-A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15906</TotalTime>
  <Words>743</Words>
  <Application>Microsoft Office PowerPoint</Application>
  <PresentationFormat>On-screen Show (4:3)</PresentationFormat>
  <Paragraphs>150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The global picture</vt:lpstr>
      <vt:lpstr>PowerPoint Presentation</vt:lpstr>
      <vt:lpstr>Global growth industries</vt:lpstr>
      <vt:lpstr>The national picture</vt:lpstr>
      <vt:lpstr>National growth industries</vt:lpstr>
      <vt:lpstr>What’s happening with youth?</vt:lpstr>
      <vt:lpstr>What’s happening with youth?</vt:lpstr>
      <vt:lpstr>What’s happening with youth?</vt:lpstr>
      <vt:lpstr>The regional picture</vt:lpstr>
      <vt:lpstr>Regional growth industries</vt:lpstr>
      <vt:lpstr>What might the future hold?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happening in the world of work?</vt:lpstr>
      <vt:lpstr>What’s happening in the world of work?</vt:lpstr>
      <vt:lpstr>PowerPoint Presentation</vt:lpstr>
      <vt:lpstr>PowerPoint Presentation</vt:lpstr>
      <vt:lpstr>PowerPoint Presentation</vt:lpstr>
      <vt:lpstr>Jobs which are forecast to disappear over the next two decades</vt:lpstr>
      <vt:lpstr>Areas which are forecast to remain ‘safe’ from automation in the medium term</vt:lpstr>
      <vt:lpstr>Regional growth industries</vt:lpstr>
      <vt:lpstr>Work skills for the future</vt:lpstr>
      <vt:lpstr>What might a post-capitalist world look like?</vt:lpstr>
      <vt:lpstr>Post-capitalism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bem</dc:creator>
  <cp:lastModifiedBy>Jude Walker</cp:lastModifiedBy>
  <cp:revision>148</cp:revision>
  <dcterms:created xsi:type="dcterms:W3CDTF">2012-05-16T17:13:55Z</dcterms:created>
  <dcterms:modified xsi:type="dcterms:W3CDTF">2015-11-15T23:00:56Z</dcterms:modified>
</cp:coreProperties>
</file>