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8" r:id="rId5"/>
    <p:sldId id="481" r:id="rId6"/>
    <p:sldId id="265" r:id="rId7"/>
    <p:sldId id="462" r:id="rId8"/>
    <p:sldId id="463" r:id="rId9"/>
    <p:sldId id="468" r:id="rId10"/>
    <p:sldId id="464" r:id="rId11"/>
    <p:sldId id="466" r:id="rId12"/>
    <p:sldId id="467" r:id="rId13"/>
    <p:sldId id="465" r:id="rId14"/>
    <p:sldId id="264" r:id="rId15"/>
    <p:sldId id="472" r:id="rId16"/>
    <p:sldId id="473" r:id="rId17"/>
    <p:sldId id="477" r:id="rId18"/>
    <p:sldId id="478" r:id="rId19"/>
    <p:sldId id="475" r:id="rId20"/>
    <p:sldId id="476" r:id="rId21"/>
    <p:sldId id="479" r:id="rId22"/>
    <p:sldId id="337" r:id="rId23"/>
    <p:sldId id="480" r:id="rId2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4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0947" autoAdjust="0"/>
  </p:normalViewPr>
  <p:slideViewPr>
    <p:cSldViewPr snapToGrid="0" snapToObjects="1">
      <p:cViewPr varScale="1">
        <p:scale>
          <a:sx n="90" d="100"/>
          <a:sy n="90" d="100"/>
        </p:scale>
        <p:origin x="214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39" d="100"/>
        <a:sy n="39" d="100"/>
      </p:scale>
      <p:origin x="0" y="0"/>
    </p:cViewPr>
  </p:sorterViewPr>
  <p:notesViewPr>
    <p:cSldViewPr snapToGrid="0" snapToObjects="1">
      <p:cViewPr varScale="1">
        <p:scale>
          <a:sx n="82" d="100"/>
          <a:sy n="82" d="100"/>
        </p:scale>
        <p:origin x="-3870"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5" y="0"/>
            <a:ext cx="2945659" cy="496411"/>
          </a:xfrm>
          <a:prstGeom prst="rect">
            <a:avLst/>
          </a:prstGeom>
        </p:spPr>
        <p:txBody>
          <a:bodyPr vert="horz" lIns="91440" tIns="45720" rIns="91440" bIns="45720" rtlCol="0"/>
          <a:lstStyle>
            <a:lvl1pPr algn="r">
              <a:defRPr sz="1200"/>
            </a:lvl1pPr>
          </a:lstStyle>
          <a:p>
            <a:fld id="{9FFA410B-0FC5-E24C-BF80-AFF348645A46}" type="datetime1">
              <a:rPr lang="en-AU" smtClean="0"/>
              <a:t>15/10/2018</a:t>
            </a:fld>
            <a:endParaRPr lang="en-US"/>
          </a:p>
        </p:txBody>
      </p:sp>
      <p:sp>
        <p:nvSpPr>
          <p:cNvPr id="4" name="Footer Placeholder 3"/>
          <p:cNvSpPr>
            <a:spLocks noGrp="1"/>
          </p:cNvSpPr>
          <p:nvPr>
            <p:ph type="ftr" sz="quarter" idx="2"/>
          </p:nvPr>
        </p:nvSpPr>
        <p:spPr>
          <a:xfrm>
            <a:off x="2"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430091"/>
            <a:ext cx="2945659" cy="496411"/>
          </a:xfrm>
          <a:prstGeom prst="rect">
            <a:avLst/>
          </a:prstGeom>
        </p:spPr>
        <p:txBody>
          <a:bodyPr vert="horz" lIns="91440" tIns="45720" rIns="91440" bIns="45720" rtlCol="0" anchor="b"/>
          <a:lstStyle>
            <a:lvl1pPr algn="r">
              <a:defRPr sz="1200"/>
            </a:lvl1pPr>
          </a:lstStyle>
          <a:p>
            <a:fld id="{F5BB873D-2F62-D946-B284-CFBCCE5831AF}" type="slidenum">
              <a:rPr lang="en-US" smtClean="0"/>
              <a:t>‹#›</a:t>
            </a:fld>
            <a:endParaRPr lang="en-US"/>
          </a:p>
        </p:txBody>
      </p:sp>
    </p:spTree>
    <p:extLst>
      <p:ext uri="{BB962C8B-B14F-4D97-AF65-F5344CB8AC3E}">
        <p14:creationId xmlns:p14="http://schemas.microsoft.com/office/powerpoint/2010/main" val="58474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0253584D-0A6B-1240-95FD-D349017BB550}" type="datetime1">
              <a:rPr lang="en-AU" smtClean="0"/>
              <a:t>15/10/2018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2"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1"/>
            <a:ext cx="2945659" cy="496411"/>
          </a:xfrm>
          <a:prstGeom prst="rect">
            <a:avLst/>
          </a:prstGeom>
        </p:spPr>
        <p:txBody>
          <a:bodyPr vert="horz" lIns="91440" tIns="45720" rIns="91440" bIns="45720" rtlCol="0" anchor="b"/>
          <a:lstStyle>
            <a:lvl1pPr algn="r">
              <a:defRPr sz="1200"/>
            </a:lvl1pPr>
          </a:lstStyle>
          <a:p>
            <a:fld id="{892A7949-D6AD-5B47-A409-6D77284130DC}" type="slidenum">
              <a:rPr lang="en-US" smtClean="0"/>
              <a:t>‹#›</a:t>
            </a:fld>
            <a:endParaRPr lang="en-US"/>
          </a:p>
        </p:txBody>
      </p:sp>
    </p:spTree>
    <p:extLst>
      <p:ext uri="{BB962C8B-B14F-4D97-AF65-F5344CB8AC3E}">
        <p14:creationId xmlns:p14="http://schemas.microsoft.com/office/powerpoint/2010/main" val="415060662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61391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AU" sz="1600" b="0" dirty="0" smtClean="0">
              <a:solidFill>
                <a:schemeClr val="bg1"/>
              </a:solidFill>
            </a:endParaRPr>
          </a:p>
        </p:txBody>
      </p:sp>
    </p:spTree>
    <p:extLst>
      <p:ext uri="{BB962C8B-B14F-4D97-AF65-F5344CB8AC3E}">
        <p14:creationId xmlns:p14="http://schemas.microsoft.com/office/powerpoint/2010/main" val="11238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3537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3752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48925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AU" sz="1600" b="0" dirty="0" smtClean="0">
                <a:solidFill>
                  <a:schemeClr val="bg1"/>
                </a:solidFill>
              </a:rPr>
              <a:t>Just like staff – volunteers need boundaries and limits to their roles. These</a:t>
            </a:r>
            <a:r>
              <a:rPr lang="en-AU" sz="1600" b="0" baseline="0" dirty="0" smtClean="0">
                <a:solidFill>
                  <a:schemeClr val="bg1"/>
                </a:solidFill>
              </a:rPr>
              <a:t> aren’t meant to restrict them, they are meant to guide them and provide meaningful structure so that they can thrive in their role. </a:t>
            </a:r>
            <a:endParaRPr lang="en-AU" sz="1600" b="0" dirty="0" smtClean="0">
              <a:solidFill>
                <a:schemeClr val="bg1"/>
              </a:solidFill>
            </a:endParaRPr>
          </a:p>
        </p:txBody>
      </p:sp>
    </p:spTree>
    <p:extLst>
      <p:ext uri="{BB962C8B-B14F-4D97-AF65-F5344CB8AC3E}">
        <p14:creationId xmlns:p14="http://schemas.microsoft.com/office/powerpoint/2010/main" val="311930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606965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AU" sz="1600" b="0" dirty="0" smtClean="0">
              <a:solidFill>
                <a:schemeClr val="bg1"/>
              </a:solidFill>
            </a:endParaRPr>
          </a:p>
        </p:txBody>
      </p:sp>
    </p:spTree>
    <p:extLst>
      <p:ext uri="{BB962C8B-B14F-4D97-AF65-F5344CB8AC3E}">
        <p14:creationId xmlns:p14="http://schemas.microsoft.com/office/powerpoint/2010/main" val="2039889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dirty="0" smtClean="0"/>
          </a:p>
        </p:txBody>
      </p:sp>
    </p:spTree>
    <p:extLst>
      <p:ext uri="{BB962C8B-B14F-4D97-AF65-F5344CB8AC3E}">
        <p14:creationId xmlns:p14="http://schemas.microsoft.com/office/powerpoint/2010/main" val="413463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dirty="0" smtClean="0"/>
          </a:p>
        </p:txBody>
      </p:sp>
    </p:spTree>
    <p:extLst>
      <p:ext uri="{BB962C8B-B14F-4D97-AF65-F5344CB8AC3E}">
        <p14:creationId xmlns:p14="http://schemas.microsoft.com/office/powerpoint/2010/main" val="676372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0" dirty="0" smtClean="0"/>
          </a:p>
        </p:txBody>
      </p:sp>
    </p:spTree>
    <p:extLst>
      <p:ext uri="{BB962C8B-B14F-4D97-AF65-F5344CB8AC3E}">
        <p14:creationId xmlns:p14="http://schemas.microsoft.com/office/powerpoint/2010/main" val="281494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AU" sz="1600" b="0" dirty="0" smtClean="0">
              <a:solidFill>
                <a:schemeClr val="bg1"/>
              </a:solidFill>
            </a:endParaRPr>
          </a:p>
        </p:txBody>
      </p:sp>
    </p:spTree>
    <p:extLst>
      <p:ext uri="{BB962C8B-B14F-4D97-AF65-F5344CB8AC3E}">
        <p14:creationId xmlns:p14="http://schemas.microsoft.com/office/powerpoint/2010/main" val="162864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7612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AU" sz="1600" b="0" dirty="0" smtClean="0">
              <a:solidFill>
                <a:schemeClr val="bg1"/>
              </a:solidFill>
            </a:endParaRPr>
          </a:p>
        </p:txBody>
      </p:sp>
    </p:spTree>
    <p:extLst>
      <p:ext uri="{BB962C8B-B14F-4D97-AF65-F5344CB8AC3E}">
        <p14:creationId xmlns:p14="http://schemas.microsoft.com/office/powerpoint/2010/main" val="60427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is a common perception that</a:t>
            </a:r>
            <a:r>
              <a:rPr lang="en-AU" baseline="0" dirty="0" smtClean="0"/>
              <a:t> getting a volunteer up and running is an easy process. All you need to do is just recruit someone, train them, place them in their role, and then celebrate everything going to plan! Unfortunately, properly managing a volunteer team is a bit more complicated than that. </a:t>
            </a:r>
          </a:p>
          <a:p>
            <a:r>
              <a:rPr lang="en-AU" baseline="0" dirty="0" smtClean="0"/>
              <a:t>(Keep that cup in mind though – it’ll come up a few times)</a:t>
            </a:r>
            <a:endParaRPr lang="en-AU" dirty="0"/>
          </a:p>
        </p:txBody>
      </p:sp>
    </p:spTree>
    <p:extLst>
      <p:ext uri="{BB962C8B-B14F-4D97-AF65-F5344CB8AC3E}">
        <p14:creationId xmlns:p14="http://schemas.microsoft.com/office/powerpoint/2010/main" val="407848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a:t>
            </a:r>
            <a:r>
              <a:rPr lang="en-AU" baseline="0" dirty="0" smtClean="0"/>
              <a:t>… don’t despair when you see this slide, I’ll walk you through it! </a:t>
            </a:r>
          </a:p>
          <a:p>
            <a:r>
              <a:rPr lang="en-AU" baseline="0" dirty="0" smtClean="0"/>
              <a:t>The reality of managing a volunteer team is much more complicated than what we saw on the last slide. (quickly walk them through each step)</a:t>
            </a:r>
          </a:p>
          <a:p>
            <a:r>
              <a:rPr lang="en-AU" baseline="0" dirty="0" smtClean="0"/>
              <a:t>It’s important to notice that Training, Mentoring &amp; Supporting comes up multiple times – and that’s intentional. Volunteers are human beings – just like paid staff (not exactly a shock to anyone, I know!). But the point is, volunteers need to be fostered and developed just like a paid staff member. We would never expect to train a staff member one time, and then have years of high performance and success out of them. We train them and support them over time. As their needs change, we offer them different things. The same is true with volunteers. It’s also important to notice the green box – “Recognise.” We must take time to recognise volunteers. Also, the blue box says “Place in a New Role.” Gone are the days when every volunteer who comes through your doors wants to be in the same role for 40+ years. Some do, most don’t. As their experiences and interests evolve, it’s important to find roles that best suit them. </a:t>
            </a:r>
            <a:endParaRPr lang="en-AU" dirty="0"/>
          </a:p>
        </p:txBody>
      </p:sp>
    </p:spTree>
    <p:extLst>
      <p:ext uri="{BB962C8B-B14F-4D97-AF65-F5344CB8AC3E}">
        <p14:creationId xmlns:p14="http://schemas.microsoft.com/office/powerpoint/2010/main" val="221791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There’s hope! </a:t>
            </a:r>
            <a:endParaRPr lang="en-AU" dirty="0"/>
          </a:p>
        </p:txBody>
      </p:sp>
    </p:spTree>
    <p:extLst>
      <p:ext uri="{BB962C8B-B14F-4D97-AF65-F5344CB8AC3E}">
        <p14:creationId xmlns:p14="http://schemas.microsoft.com/office/powerpoint/2010/main" val="337882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Here’s where our cup</a:t>
            </a:r>
            <a:r>
              <a:rPr lang="en-AU" baseline="0" dirty="0" smtClean="0"/>
              <a:t> comes in again. </a:t>
            </a:r>
          </a:p>
          <a:p>
            <a:r>
              <a:rPr lang="en-AU" baseline="0" dirty="0" smtClean="0"/>
              <a:t>Each step in this complicated process gives us an opportunity for success. </a:t>
            </a:r>
          </a:p>
          <a:p>
            <a:pPr marL="171450" indent="-171450">
              <a:buFont typeface="Arial" panose="020B0604020202020204" pitchFamily="34" charset="0"/>
              <a:buChar char="•"/>
            </a:pPr>
            <a:r>
              <a:rPr lang="en-AU" baseline="0" dirty="0" smtClean="0"/>
              <a:t>At the point of </a:t>
            </a:r>
            <a:r>
              <a:rPr lang="en-AU" u="sng" baseline="0" dirty="0" smtClean="0"/>
              <a:t>recruitment</a:t>
            </a:r>
            <a:r>
              <a:rPr lang="en-AU" baseline="0" dirty="0" smtClean="0"/>
              <a:t>, a volunteer may highlight a way in which you could streamline your </a:t>
            </a:r>
            <a:r>
              <a:rPr lang="en-AU" u="sng" baseline="0" dirty="0" smtClean="0"/>
              <a:t>paperwork</a:t>
            </a:r>
            <a:r>
              <a:rPr lang="en-AU" baseline="0" dirty="0" smtClean="0"/>
              <a:t>. They might talk about a skill set that you didn’t realize would be useful in your organization. </a:t>
            </a:r>
          </a:p>
          <a:p>
            <a:pPr marL="171450" indent="-171450">
              <a:buFont typeface="Arial" panose="020B0604020202020204" pitchFamily="34" charset="0"/>
              <a:buChar char="•"/>
            </a:pPr>
            <a:r>
              <a:rPr lang="en-AU" baseline="0" dirty="0" smtClean="0"/>
              <a:t>During the </a:t>
            </a:r>
            <a:r>
              <a:rPr lang="en-AU" i="0" u="sng" baseline="0" dirty="0" smtClean="0"/>
              <a:t>training</a:t>
            </a:r>
            <a:r>
              <a:rPr lang="en-AU" baseline="0" dirty="0" smtClean="0"/>
              <a:t> phase – volunteers have a lot to learn, but so do organizations if they’re willing to listen! If training is set up in a way that welcomes feedback, they can help you strengthen your sessions. </a:t>
            </a:r>
          </a:p>
          <a:p>
            <a:pPr marL="171450" indent="-171450">
              <a:buFont typeface="Arial" panose="020B0604020202020204" pitchFamily="34" charset="0"/>
              <a:buChar char="•"/>
            </a:pPr>
            <a:r>
              <a:rPr lang="en-AU" baseline="0" dirty="0" smtClean="0"/>
              <a:t>While </a:t>
            </a:r>
            <a:r>
              <a:rPr lang="en-AU" u="sng" baseline="0" dirty="0" smtClean="0"/>
              <a:t>supporting</a:t>
            </a:r>
            <a:r>
              <a:rPr lang="en-AU" baseline="0" dirty="0" smtClean="0"/>
              <a:t> and </a:t>
            </a:r>
            <a:r>
              <a:rPr lang="en-AU" u="sng" baseline="0" dirty="0" smtClean="0"/>
              <a:t>mentoring</a:t>
            </a:r>
            <a:r>
              <a:rPr lang="en-AU" baseline="0" dirty="0" smtClean="0"/>
              <a:t> volunteers you have an incredible opportunity to build their confidence. Confidence volunteers provide better service, commit to more shifts, and make the organisational culture happier. </a:t>
            </a:r>
          </a:p>
          <a:p>
            <a:pPr marL="171450" indent="-171450">
              <a:buFont typeface="Arial" panose="020B0604020202020204" pitchFamily="34" charset="0"/>
              <a:buChar char="•"/>
            </a:pPr>
            <a:r>
              <a:rPr lang="en-AU" u="sng" baseline="0" dirty="0" smtClean="0"/>
              <a:t>Recognizing</a:t>
            </a:r>
            <a:r>
              <a:rPr lang="en-AU" baseline="0" dirty="0" smtClean="0"/>
              <a:t> volunteers gives you a chance to reflect on the great work of volunteers – and makes them feel valued. Remember that recognition is both formal and informal. </a:t>
            </a:r>
          </a:p>
          <a:p>
            <a:pPr marL="171450" indent="-171450">
              <a:buFont typeface="Arial" panose="020B0604020202020204" pitchFamily="34" charset="0"/>
              <a:buChar char="•"/>
            </a:pPr>
            <a:r>
              <a:rPr lang="en-AU" baseline="0" dirty="0" smtClean="0"/>
              <a:t>Sometimes volunteers need a change. There’s nothing wrong with enabling them to find a new role in your organization. By doing this – they stay fresh, excited and engaged. Also, they might bring a fresh perspective to their new role! </a:t>
            </a:r>
          </a:p>
          <a:p>
            <a:pPr marL="171450" indent="-171450">
              <a:buFont typeface="Arial" panose="020B0604020202020204" pitchFamily="34" charset="0"/>
              <a:buChar char="•"/>
            </a:pPr>
            <a:endParaRPr lang="en-AU" baseline="0" dirty="0" smtClean="0"/>
          </a:p>
        </p:txBody>
      </p:sp>
    </p:spTree>
    <p:extLst>
      <p:ext uri="{BB962C8B-B14F-4D97-AF65-F5344CB8AC3E}">
        <p14:creationId xmlns:p14="http://schemas.microsoft.com/office/powerpoint/2010/main" val="116050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AU" sz="1600" b="0" dirty="0" smtClean="0">
                <a:solidFill>
                  <a:schemeClr val="bg1"/>
                </a:solidFill>
              </a:rPr>
              <a:t>We’ve seen</a:t>
            </a:r>
            <a:r>
              <a:rPr lang="en-AU" sz="1600" b="0" baseline="0" dirty="0" smtClean="0">
                <a:solidFill>
                  <a:schemeClr val="bg1"/>
                </a:solidFill>
              </a:rPr>
              <a:t> this trophy come up a few times so far – so what does it mean? For the sake of this presentation we are equating it with “success.” So… what does a successful volunteer program look like for you? </a:t>
            </a:r>
            <a:endParaRPr lang="en-AU" sz="1600" b="0" dirty="0" smtClean="0">
              <a:solidFill>
                <a:schemeClr val="bg1"/>
              </a:solidFill>
            </a:endParaRPr>
          </a:p>
        </p:txBody>
      </p:sp>
    </p:spTree>
    <p:extLst>
      <p:ext uri="{BB962C8B-B14F-4D97-AF65-F5344CB8AC3E}">
        <p14:creationId xmlns:p14="http://schemas.microsoft.com/office/powerpoint/2010/main" val="113795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5874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624" y="3040355"/>
            <a:ext cx="5655490" cy="753532"/>
          </a:xfrm>
        </p:spPr>
        <p:txBody>
          <a:bodyPr rIns="0" anchor="t" anchorCtr="0"/>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47568" y="3886201"/>
            <a:ext cx="4679546" cy="542958"/>
          </a:xfrm>
        </p:spPr>
        <p:txBody>
          <a:bodyPr lIns="0" rIns="0">
            <a:normAutofit/>
          </a:bodyPr>
          <a:lstStyle>
            <a:lvl1pPr marL="0" indent="0" algn="r">
              <a:buNone/>
              <a:defRPr sz="2000">
                <a:solidFill>
                  <a:srgbClr val="9100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5650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818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4532"/>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595247"/>
            <a:ext cx="5486400" cy="33992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561270"/>
            <a:ext cx="5486400" cy="413088"/>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70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624" y="3040355"/>
            <a:ext cx="5655490" cy="753532"/>
          </a:xfrm>
        </p:spPr>
        <p:txBody>
          <a:bodyPr rIns="0" anchor="t" anchorCtr="0"/>
          <a:lstStyle>
            <a:lvl1pPr algn="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47568" y="3886201"/>
            <a:ext cx="4679546" cy="542958"/>
          </a:xfrm>
        </p:spPr>
        <p:txBody>
          <a:bodyPr lIns="0" rIns="0">
            <a:normAutofit/>
          </a:bodyPr>
          <a:lstStyle>
            <a:lvl1pPr marL="0" indent="0" algn="r">
              <a:buNone/>
              <a:defRPr sz="2000">
                <a:solidFill>
                  <a:srgbClr val="9100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368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33797" y="2603042"/>
            <a:ext cx="5993317" cy="634671"/>
          </a:xfrm>
        </p:spPr>
        <p:txBody>
          <a:bodyPr rIns="0" anchor="t" anchorCtr="0"/>
          <a:lstStyle>
            <a:lvl1pPr algn="r">
              <a:defRPr>
                <a:solidFill>
                  <a:schemeClr val="tx1"/>
                </a:solidFill>
              </a:defRPr>
            </a:lvl1pPr>
          </a:lstStyle>
          <a:p>
            <a:r>
              <a:rPr lang="en-US" smtClean="0"/>
              <a:t>Click to edit Master title style</a:t>
            </a:r>
            <a:endParaRPr lang="en-US"/>
          </a:p>
        </p:txBody>
      </p:sp>
      <p:sp>
        <p:nvSpPr>
          <p:cNvPr id="7" name="Subtitle 2"/>
          <p:cNvSpPr txBox="1">
            <a:spLocks/>
          </p:cNvSpPr>
          <p:nvPr userDrawn="1"/>
        </p:nvSpPr>
        <p:spPr>
          <a:xfrm>
            <a:off x="3947568" y="3295320"/>
            <a:ext cx="4679546" cy="542958"/>
          </a:xfrm>
          <a:prstGeom prst="rect">
            <a:avLst/>
          </a:prstGeom>
        </p:spPr>
        <p:txBody>
          <a:bodyPr vert="horz" lIns="0" tIns="45720" rIns="0" bIns="45720" rtlCol="0">
            <a:normAutofit/>
          </a:bodyPr>
          <a:lstStyle>
            <a:lvl1pPr marL="0" indent="0" algn="r" defTabSz="457200" rtl="0" eaLnBrk="1" latinLnBrk="0" hangingPunct="1">
              <a:spcBef>
                <a:spcPct val="20000"/>
              </a:spcBef>
              <a:buFont typeface="Arial"/>
              <a:buNone/>
              <a:defRPr sz="2000" kern="1200">
                <a:solidFill>
                  <a:srgbClr val="910042"/>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6228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6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028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56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90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21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79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
            <a:ext cx="8229600" cy="1326245"/>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237482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50" r:id="rId4"/>
    <p:sldLayoutId id="2147483661" r:id="rId5"/>
    <p:sldLayoutId id="2147483662" r:id="rId6"/>
    <p:sldLayoutId id="2147483663" r:id="rId7"/>
    <p:sldLayoutId id="2147483664" r:id="rId8"/>
    <p:sldLayoutId id="2147483652" r:id="rId9"/>
    <p:sldLayoutId id="2147483654" r:id="rId10"/>
    <p:sldLayoutId id="2147483657" r:id="rId11"/>
  </p:sldLayoutIdLst>
  <p:hf sldNum="0" hdr="0" ftr="0" dt="0"/>
  <p:txStyles>
    <p:titleStyle>
      <a:lvl1pPr algn="l" defTabSz="457200" rtl="0" eaLnBrk="1" latinLnBrk="0" hangingPunct="1">
        <a:spcBef>
          <a:spcPct val="0"/>
        </a:spcBef>
        <a:buNone/>
        <a:defRPr sz="3400" kern="1200">
          <a:solidFill>
            <a:schemeClr val="accent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3860" y="2795806"/>
            <a:ext cx="6713254" cy="753532"/>
          </a:xfrm>
        </p:spPr>
        <p:txBody>
          <a:bodyPr>
            <a:noAutofit/>
          </a:bodyPr>
          <a:lstStyle/>
          <a:p>
            <a:r>
              <a:rPr lang="en-US" sz="5400" dirty="0" smtClean="0"/>
              <a:t>The Value of Volunteers</a:t>
            </a:r>
            <a:endParaRPr lang="en-US" sz="5400" dirty="0"/>
          </a:p>
        </p:txBody>
      </p:sp>
      <p:sp>
        <p:nvSpPr>
          <p:cNvPr id="5" name="Subtitle 4"/>
          <p:cNvSpPr>
            <a:spLocks noGrp="1"/>
          </p:cNvSpPr>
          <p:nvPr>
            <p:ph type="subTitle" idx="1"/>
          </p:nvPr>
        </p:nvSpPr>
        <p:spPr>
          <a:xfrm>
            <a:off x="3947568" y="3886200"/>
            <a:ext cx="4679546" cy="1600200"/>
          </a:xfrm>
        </p:spPr>
        <p:txBody>
          <a:bodyPr>
            <a:noAutofit/>
          </a:bodyPr>
          <a:lstStyle/>
          <a:p>
            <a:r>
              <a:rPr lang="en-US" sz="2400" dirty="0" smtClean="0">
                <a:solidFill>
                  <a:schemeClr val="bg1"/>
                </a:solidFill>
              </a:rPr>
              <a:t>16</a:t>
            </a:r>
            <a:r>
              <a:rPr lang="en-US" sz="2400" baseline="30000" dirty="0" smtClean="0">
                <a:solidFill>
                  <a:schemeClr val="bg1"/>
                </a:solidFill>
              </a:rPr>
              <a:t>th</a:t>
            </a:r>
            <a:r>
              <a:rPr lang="en-US" sz="2400" dirty="0" smtClean="0">
                <a:solidFill>
                  <a:schemeClr val="bg1"/>
                </a:solidFill>
              </a:rPr>
              <a:t> October, 2018</a:t>
            </a:r>
          </a:p>
          <a:p>
            <a:endParaRPr lang="en-US" sz="2400" dirty="0" smtClean="0">
              <a:solidFill>
                <a:schemeClr val="bg1"/>
              </a:solidFill>
            </a:endParaRPr>
          </a:p>
          <a:p>
            <a:r>
              <a:rPr lang="en-US" sz="2400" dirty="0" smtClean="0">
                <a:solidFill>
                  <a:schemeClr val="bg1"/>
                </a:solidFill>
              </a:rPr>
              <a:t>Jen Walsh, Volunteer Coordinator</a:t>
            </a:r>
          </a:p>
          <a:p>
            <a:r>
              <a:rPr lang="en-US" sz="2400" dirty="0" smtClean="0">
                <a:solidFill>
                  <a:schemeClr val="bg1"/>
                </a:solidFill>
              </a:rPr>
              <a:t>(Palliative Care) </a:t>
            </a:r>
            <a:endParaRPr lang="en-US" sz="2400" dirty="0">
              <a:solidFill>
                <a:schemeClr val="bg1"/>
              </a:solidFill>
            </a:endParaRPr>
          </a:p>
        </p:txBody>
      </p:sp>
    </p:spTree>
    <p:extLst>
      <p:ext uri="{BB962C8B-B14F-4D97-AF65-F5344CB8AC3E}">
        <p14:creationId xmlns:p14="http://schemas.microsoft.com/office/powerpoint/2010/main" val="1771928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827088" y="1700213"/>
            <a:ext cx="7772400" cy="4495800"/>
          </a:xfrm>
        </p:spPr>
        <p:txBody>
          <a:bodyPr/>
          <a:lstStyle/>
          <a:p>
            <a:pPr marL="381000" indent="-381000" algn="ctr" eaLnBrk="1" hangingPunct="1">
              <a:buFontTx/>
              <a:buNone/>
            </a:pPr>
            <a:r>
              <a:rPr lang="en-AU" sz="4400" b="1" dirty="0" smtClean="0">
                <a:solidFill>
                  <a:srgbClr val="910042"/>
                </a:solidFill>
              </a:rPr>
              <a:t>The 3 R’s</a:t>
            </a:r>
          </a:p>
          <a:p>
            <a:pPr marL="381000" indent="-381000" algn="ctr" eaLnBrk="1" hangingPunct="1">
              <a:buFontTx/>
              <a:buNone/>
            </a:pPr>
            <a:endParaRPr lang="en-AU" sz="4400" b="1" dirty="0" smtClean="0">
              <a:solidFill>
                <a:srgbClr val="54244A"/>
              </a:solidFill>
            </a:endParaRPr>
          </a:p>
          <a:p>
            <a:pPr marL="381000" indent="-381000" algn="ctr" eaLnBrk="1" hangingPunct="1">
              <a:buFontTx/>
              <a:buNone/>
            </a:pPr>
            <a:r>
              <a:rPr lang="en-AU" sz="4400" b="1" dirty="0" smtClean="0">
                <a:solidFill>
                  <a:schemeClr val="tx1">
                    <a:lumMod val="75000"/>
                  </a:schemeClr>
                </a:solidFill>
              </a:rPr>
              <a:t>Right person, </a:t>
            </a:r>
          </a:p>
          <a:p>
            <a:pPr marL="381000" indent="-381000" algn="ctr" eaLnBrk="1" hangingPunct="1">
              <a:buFontTx/>
              <a:buNone/>
            </a:pPr>
            <a:r>
              <a:rPr lang="en-AU" sz="4400" b="1" dirty="0" smtClean="0">
                <a:solidFill>
                  <a:schemeClr val="tx1">
                    <a:lumMod val="75000"/>
                  </a:schemeClr>
                </a:solidFill>
              </a:rPr>
              <a:t>Right role, </a:t>
            </a:r>
          </a:p>
          <a:p>
            <a:pPr marL="381000" indent="-381000" algn="ctr" eaLnBrk="1" hangingPunct="1">
              <a:buFontTx/>
              <a:buNone/>
            </a:pPr>
            <a:r>
              <a:rPr lang="en-AU" sz="4400" b="1" dirty="0" smtClean="0">
                <a:solidFill>
                  <a:schemeClr val="tx1">
                    <a:lumMod val="75000"/>
                  </a:schemeClr>
                </a:solidFill>
              </a:rPr>
              <a:t>Right time.</a:t>
            </a:r>
          </a:p>
          <a:p>
            <a:pPr marL="381000" indent="-381000" algn="ctr" eaLnBrk="1" hangingPunct="1">
              <a:buFontTx/>
              <a:buNone/>
            </a:pPr>
            <a:endParaRPr lang="en-US" sz="2800" b="1" i="1" dirty="0" smtClean="0">
              <a:solidFill>
                <a:schemeClr val="tx1">
                  <a:lumMod val="75000"/>
                </a:schemeClr>
              </a:solidFill>
            </a:endParaRPr>
          </a:p>
        </p:txBody>
      </p:sp>
    </p:spTree>
    <p:custDataLst>
      <p:tags r:id="rId1"/>
    </p:custDataLst>
    <p:extLst>
      <p:ext uri="{BB962C8B-B14F-4D97-AF65-F5344CB8AC3E}">
        <p14:creationId xmlns:p14="http://schemas.microsoft.com/office/powerpoint/2010/main" val="4164979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ihu Bold" panose="02000000000000000000" pitchFamily="50" charset="0"/>
              </a:rPr>
              <a:t>The Right Person </a:t>
            </a:r>
            <a:endParaRPr lang="en-AU" dirty="0">
              <a:latin typeface="Roihu Bold" panose="02000000000000000000" pitchFamily="50" charset="0"/>
            </a:endParaRPr>
          </a:p>
        </p:txBody>
      </p:sp>
      <p:sp>
        <p:nvSpPr>
          <p:cNvPr id="5" name="TextBox 4"/>
          <p:cNvSpPr txBox="1"/>
          <p:nvPr/>
        </p:nvSpPr>
        <p:spPr>
          <a:xfrm>
            <a:off x="457200" y="1326244"/>
            <a:ext cx="8027581" cy="3539430"/>
          </a:xfrm>
          <a:prstGeom prst="rect">
            <a:avLst/>
          </a:prstGeom>
          <a:noFill/>
        </p:spPr>
        <p:txBody>
          <a:bodyPr wrap="square" rtlCol="0">
            <a:spAutoFit/>
          </a:bodyPr>
          <a:lstStyle/>
          <a:p>
            <a:r>
              <a:rPr lang="en-AU" sz="2800" u="sng" dirty="0" smtClean="0"/>
              <a:t>Who is the volunteer</a:t>
            </a:r>
            <a:r>
              <a:rPr lang="en-AU" sz="2800" dirty="0" smtClean="0"/>
              <a:t>?</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smtClean="0"/>
              <a:t>What are their reasons for volunteering?</a:t>
            </a:r>
          </a:p>
          <a:p>
            <a:pPr marL="457200" indent="-457200">
              <a:buFont typeface="Arial" panose="020B0604020202020204" pitchFamily="34" charset="0"/>
              <a:buChar char="•"/>
            </a:pPr>
            <a:r>
              <a:rPr lang="en-AU" sz="2800" dirty="0" smtClean="0"/>
              <a:t>What are their professional skills?</a:t>
            </a:r>
          </a:p>
          <a:p>
            <a:pPr marL="457200" indent="-457200">
              <a:buFont typeface="Arial" panose="020B0604020202020204" pitchFamily="34" charset="0"/>
              <a:buChar char="•"/>
            </a:pPr>
            <a:r>
              <a:rPr lang="en-AU" sz="2800" dirty="0" smtClean="0"/>
              <a:t>What are their personal skills? </a:t>
            </a:r>
          </a:p>
          <a:p>
            <a:pPr marL="457200" indent="-457200">
              <a:buFont typeface="Arial" panose="020B0604020202020204" pitchFamily="34" charset="0"/>
              <a:buChar char="•"/>
            </a:pPr>
            <a:r>
              <a:rPr lang="en-AU" sz="2800" dirty="0" smtClean="0"/>
              <a:t>Why did they chose </a:t>
            </a:r>
            <a:r>
              <a:rPr lang="en-AU" sz="2800" u="sng" dirty="0" smtClean="0"/>
              <a:t>YOUR</a:t>
            </a:r>
            <a:r>
              <a:rPr lang="en-AU" sz="2800" dirty="0" smtClean="0"/>
              <a:t> organisation? </a:t>
            </a:r>
          </a:p>
          <a:p>
            <a:pPr marL="457200" indent="-457200">
              <a:buFont typeface="Arial" panose="020B0604020202020204" pitchFamily="34" charset="0"/>
              <a:buChar char="•"/>
            </a:pPr>
            <a:r>
              <a:rPr lang="en-AU" sz="2800" dirty="0" smtClean="0"/>
              <a:t>What hidden talents lie just under the surface?</a:t>
            </a:r>
          </a:p>
          <a:p>
            <a:pPr marL="457200" indent="-457200">
              <a:buFont typeface="Arial" panose="020B0604020202020204" pitchFamily="34" charset="0"/>
              <a:buChar char="•"/>
            </a:pPr>
            <a:endParaRPr lang="en-AU" sz="2800" dirty="0"/>
          </a:p>
        </p:txBody>
      </p:sp>
      <p:sp>
        <p:nvSpPr>
          <p:cNvPr id="6" name="TextBox 5"/>
          <p:cNvSpPr txBox="1"/>
          <p:nvPr/>
        </p:nvSpPr>
        <p:spPr>
          <a:xfrm>
            <a:off x="457200" y="4784651"/>
            <a:ext cx="7208874" cy="954107"/>
          </a:xfrm>
          <a:prstGeom prst="rect">
            <a:avLst/>
          </a:prstGeom>
          <a:noFill/>
        </p:spPr>
        <p:txBody>
          <a:bodyPr wrap="square" rtlCol="0">
            <a:spAutoFit/>
          </a:bodyPr>
          <a:lstStyle/>
          <a:p>
            <a:r>
              <a:rPr lang="en-AU" sz="2800" b="1" dirty="0">
                <a:solidFill>
                  <a:srgbClr val="00B050"/>
                </a:solidFill>
                <a:sym typeface="Wingdings" panose="05000000000000000000" pitchFamily="2" charset="2"/>
              </a:rPr>
              <a:t></a:t>
            </a:r>
            <a:r>
              <a:rPr lang="en-AU" sz="2800" dirty="0">
                <a:sym typeface="Wingdings" panose="05000000000000000000" pitchFamily="2" charset="2"/>
              </a:rPr>
              <a:t> </a:t>
            </a:r>
            <a:r>
              <a:rPr lang="en-AU" sz="2800" dirty="0"/>
              <a:t>Are they “Right”? Then continue on!</a:t>
            </a:r>
          </a:p>
          <a:p>
            <a:r>
              <a:rPr lang="en-AU" sz="2800" b="1" dirty="0">
                <a:solidFill>
                  <a:srgbClr val="C00000"/>
                </a:solidFill>
              </a:rPr>
              <a:t>X</a:t>
            </a:r>
            <a:r>
              <a:rPr lang="en-AU" sz="2800" dirty="0"/>
              <a:t> </a:t>
            </a:r>
            <a:r>
              <a:rPr lang="en-AU" sz="2800" dirty="0" smtClean="0"/>
              <a:t> If </a:t>
            </a:r>
            <a:r>
              <a:rPr lang="en-AU" sz="2800" dirty="0"/>
              <a:t>not, do you know who to direct them to? </a:t>
            </a:r>
          </a:p>
        </p:txBody>
      </p:sp>
    </p:spTree>
    <p:extLst>
      <p:ext uri="{BB962C8B-B14F-4D97-AF65-F5344CB8AC3E}">
        <p14:creationId xmlns:p14="http://schemas.microsoft.com/office/powerpoint/2010/main" val="19851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ihu Bold" panose="02000000000000000000" pitchFamily="50" charset="0"/>
              </a:rPr>
              <a:t>The Right Role</a:t>
            </a:r>
            <a:endParaRPr lang="en-AU" dirty="0">
              <a:latin typeface="Roihu Bold" panose="02000000000000000000" pitchFamily="50" charset="0"/>
            </a:endParaRPr>
          </a:p>
        </p:txBody>
      </p:sp>
      <p:sp>
        <p:nvSpPr>
          <p:cNvPr id="5" name="TextBox 4"/>
          <p:cNvSpPr txBox="1"/>
          <p:nvPr/>
        </p:nvSpPr>
        <p:spPr>
          <a:xfrm>
            <a:off x="457200" y="1326244"/>
            <a:ext cx="8027581" cy="3539430"/>
          </a:xfrm>
          <a:prstGeom prst="rect">
            <a:avLst/>
          </a:prstGeom>
          <a:noFill/>
        </p:spPr>
        <p:txBody>
          <a:bodyPr wrap="square" rtlCol="0">
            <a:spAutoFit/>
          </a:bodyPr>
          <a:lstStyle/>
          <a:p>
            <a:r>
              <a:rPr lang="en-AU" sz="2800" u="sng" dirty="0" smtClean="0"/>
              <a:t>What </a:t>
            </a:r>
            <a:r>
              <a:rPr lang="en-AU" sz="2800" u="sng" dirty="0"/>
              <a:t>is the role</a:t>
            </a:r>
            <a:r>
              <a:rPr lang="en-AU" sz="2800" dirty="0"/>
              <a:t>?</a:t>
            </a:r>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a:t>Why do you need this role?</a:t>
            </a:r>
          </a:p>
          <a:p>
            <a:pPr marL="457200" indent="-457200">
              <a:buFont typeface="Arial" panose="020B0604020202020204" pitchFamily="34" charset="0"/>
              <a:buChar char="•"/>
            </a:pPr>
            <a:r>
              <a:rPr lang="en-AU" sz="2800" dirty="0"/>
              <a:t>Does it align with your “bigger” picture?</a:t>
            </a:r>
          </a:p>
          <a:p>
            <a:pPr marL="457200" indent="-457200">
              <a:buFont typeface="Arial" panose="020B0604020202020204" pitchFamily="34" charset="0"/>
              <a:buChar char="•"/>
            </a:pPr>
            <a:r>
              <a:rPr lang="en-AU" sz="2800" dirty="0"/>
              <a:t>What skills do you need? </a:t>
            </a:r>
          </a:p>
          <a:p>
            <a:pPr marL="457200" indent="-457200">
              <a:buFont typeface="Arial" panose="020B0604020202020204" pitchFamily="34" charset="0"/>
              <a:buChar char="•"/>
            </a:pPr>
            <a:r>
              <a:rPr lang="en-AU" sz="2800" dirty="0"/>
              <a:t>What type of person does the role need? </a:t>
            </a:r>
          </a:p>
          <a:p>
            <a:pPr marL="457200" indent="-457200">
              <a:buFont typeface="Arial" panose="020B0604020202020204" pitchFamily="34" charset="0"/>
              <a:buChar char="•"/>
            </a:pPr>
            <a:r>
              <a:rPr lang="en-AU" sz="2800" dirty="0"/>
              <a:t>Who will invest in supporting the role?</a:t>
            </a:r>
          </a:p>
          <a:p>
            <a:pPr marL="457200" indent="-457200">
              <a:buFont typeface="Arial" panose="020B0604020202020204" pitchFamily="34" charset="0"/>
              <a:buChar char="•"/>
            </a:pPr>
            <a:endParaRPr lang="en-AU" sz="2800" dirty="0"/>
          </a:p>
        </p:txBody>
      </p:sp>
      <p:sp>
        <p:nvSpPr>
          <p:cNvPr id="6" name="TextBox 5"/>
          <p:cNvSpPr txBox="1"/>
          <p:nvPr/>
        </p:nvSpPr>
        <p:spPr>
          <a:xfrm>
            <a:off x="457200" y="4784651"/>
            <a:ext cx="7389628" cy="954107"/>
          </a:xfrm>
          <a:prstGeom prst="rect">
            <a:avLst/>
          </a:prstGeom>
          <a:noFill/>
        </p:spPr>
        <p:txBody>
          <a:bodyPr wrap="square" rtlCol="0">
            <a:spAutoFit/>
          </a:bodyPr>
          <a:lstStyle/>
          <a:p>
            <a:r>
              <a:rPr lang="en-AU" sz="2800" b="1" dirty="0">
                <a:solidFill>
                  <a:srgbClr val="00B050"/>
                </a:solidFill>
                <a:sym typeface="Wingdings" panose="05000000000000000000" pitchFamily="2" charset="2"/>
              </a:rPr>
              <a:t></a:t>
            </a:r>
            <a:r>
              <a:rPr lang="en-AU" sz="2800" dirty="0">
                <a:sym typeface="Wingdings" panose="05000000000000000000" pitchFamily="2" charset="2"/>
              </a:rPr>
              <a:t> </a:t>
            </a:r>
            <a:r>
              <a:rPr lang="en-AU" sz="2800" dirty="0" smtClean="0">
                <a:sym typeface="Wingdings" panose="05000000000000000000" pitchFamily="2" charset="2"/>
              </a:rPr>
              <a:t>Is the role</a:t>
            </a:r>
            <a:r>
              <a:rPr lang="en-AU" sz="2800" dirty="0" smtClean="0"/>
              <a:t> </a:t>
            </a:r>
            <a:r>
              <a:rPr lang="en-AU" sz="2800" dirty="0"/>
              <a:t>“Right”? Then continue on!</a:t>
            </a:r>
          </a:p>
          <a:p>
            <a:r>
              <a:rPr lang="en-AU" sz="2800" b="1" dirty="0">
                <a:solidFill>
                  <a:srgbClr val="C00000"/>
                </a:solidFill>
              </a:rPr>
              <a:t>X</a:t>
            </a:r>
            <a:r>
              <a:rPr lang="en-AU" sz="2800" dirty="0"/>
              <a:t> </a:t>
            </a:r>
            <a:r>
              <a:rPr lang="en-AU" sz="2800" dirty="0" smtClean="0"/>
              <a:t> If </a:t>
            </a:r>
            <a:r>
              <a:rPr lang="en-AU" sz="2800" dirty="0"/>
              <a:t>not, do you know </a:t>
            </a:r>
            <a:r>
              <a:rPr lang="en-AU" sz="2800" dirty="0" smtClean="0"/>
              <a:t>how to make it right? </a:t>
            </a:r>
            <a:endParaRPr lang="en-AU" sz="2800" dirty="0"/>
          </a:p>
        </p:txBody>
      </p:sp>
    </p:spTree>
    <p:extLst>
      <p:ext uri="{BB962C8B-B14F-4D97-AF65-F5344CB8AC3E}">
        <p14:creationId xmlns:p14="http://schemas.microsoft.com/office/powerpoint/2010/main" val="36210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ihu Bold" panose="02000000000000000000" pitchFamily="50" charset="0"/>
              </a:rPr>
              <a:t>The Right Time</a:t>
            </a:r>
            <a:endParaRPr lang="en-AU" dirty="0">
              <a:latin typeface="Roihu Bold" panose="02000000000000000000" pitchFamily="50" charset="0"/>
            </a:endParaRPr>
          </a:p>
        </p:txBody>
      </p:sp>
      <p:sp>
        <p:nvSpPr>
          <p:cNvPr id="5" name="TextBox 4"/>
          <p:cNvSpPr txBox="1"/>
          <p:nvPr/>
        </p:nvSpPr>
        <p:spPr>
          <a:xfrm>
            <a:off x="457200" y="1326244"/>
            <a:ext cx="8027581" cy="3970318"/>
          </a:xfrm>
          <a:prstGeom prst="rect">
            <a:avLst/>
          </a:prstGeom>
          <a:noFill/>
        </p:spPr>
        <p:txBody>
          <a:bodyPr wrap="square" rtlCol="0">
            <a:spAutoFit/>
          </a:bodyPr>
          <a:lstStyle/>
          <a:p>
            <a:r>
              <a:rPr lang="en-AU" sz="2800" u="sng" dirty="0" smtClean="0"/>
              <a:t>Is it the right time</a:t>
            </a:r>
            <a:r>
              <a:rPr lang="en-AU" sz="2800" dirty="0" smtClean="0"/>
              <a:t>?</a:t>
            </a:r>
            <a:endParaRPr lang="en-AU" sz="2800" dirty="0"/>
          </a:p>
          <a:p>
            <a:pPr marL="457200" indent="-457200">
              <a:buFont typeface="Arial" panose="020B0604020202020204" pitchFamily="34" charset="0"/>
              <a:buChar char="•"/>
            </a:pPr>
            <a:endParaRPr lang="en-AU" sz="2800" dirty="0"/>
          </a:p>
          <a:p>
            <a:pPr marL="457200" indent="-457200">
              <a:buFont typeface="Arial" panose="020B0604020202020204" pitchFamily="34" charset="0"/>
              <a:buChar char="•"/>
            </a:pPr>
            <a:r>
              <a:rPr lang="en-AU" sz="2800" dirty="0" smtClean="0"/>
              <a:t>Do you need this role now?</a:t>
            </a:r>
            <a:endParaRPr lang="en-AU" sz="2800" dirty="0"/>
          </a:p>
          <a:p>
            <a:pPr marL="457200" indent="-457200">
              <a:buFont typeface="Arial" panose="020B0604020202020204" pitchFamily="34" charset="0"/>
              <a:buChar char="•"/>
            </a:pPr>
            <a:r>
              <a:rPr lang="en-AU" sz="2800" dirty="0" smtClean="0"/>
              <a:t>Does their availability fit with what you need?</a:t>
            </a:r>
          </a:p>
          <a:p>
            <a:pPr marL="914400" lvl="1" indent="-457200">
              <a:buFont typeface="Arial" panose="020B0604020202020204" pitchFamily="34" charset="0"/>
              <a:buChar char="•"/>
            </a:pPr>
            <a:r>
              <a:rPr lang="en-AU" sz="2800" dirty="0" smtClean="0"/>
              <a:t>Weekly shifts,</a:t>
            </a:r>
          </a:p>
          <a:p>
            <a:pPr marL="914400" lvl="1" indent="-457200">
              <a:buFont typeface="Arial" panose="020B0604020202020204" pitchFamily="34" charset="0"/>
              <a:buChar char="•"/>
            </a:pPr>
            <a:r>
              <a:rPr lang="en-AU" sz="2800" dirty="0" smtClean="0"/>
              <a:t>Holidays, </a:t>
            </a:r>
          </a:p>
          <a:p>
            <a:pPr marL="914400" lvl="1" indent="-457200">
              <a:buFont typeface="Arial" panose="020B0604020202020204" pitchFamily="34" charset="0"/>
              <a:buChar char="•"/>
            </a:pPr>
            <a:r>
              <a:rPr lang="en-AU" sz="2800" dirty="0" smtClean="0"/>
              <a:t>Busy period, </a:t>
            </a:r>
            <a:r>
              <a:rPr lang="en-AU" sz="2800" dirty="0" err="1" smtClean="0"/>
              <a:t>etc</a:t>
            </a:r>
            <a:endParaRPr lang="en-AU" sz="2800" dirty="0"/>
          </a:p>
          <a:p>
            <a:pPr marL="457200" indent="-457200">
              <a:buFont typeface="Arial" panose="020B0604020202020204" pitchFamily="34" charset="0"/>
              <a:buChar char="•"/>
            </a:pPr>
            <a:r>
              <a:rPr lang="en-AU" sz="2800" dirty="0" smtClean="0"/>
              <a:t>Does a member of staff have time to invest? </a:t>
            </a:r>
            <a:endParaRPr lang="en-AU" sz="2800" dirty="0"/>
          </a:p>
          <a:p>
            <a:endParaRPr lang="en-AU" sz="2800" dirty="0"/>
          </a:p>
        </p:txBody>
      </p:sp>
      <p:sp>
        <p:nvSpPr>
          <p:cNvPr id="6" name="TextBox 5"/>
          <p:cNvSpPr txBox="1"/>
          <p:nvPr/>
        </p:nvSpPr>
        <p:spPr>
          <a:xfrm>
            <a:off x="457200" y="5071730"/>
            <a:ext cx="7389628" cy="954107"/>
          </a:xfrm>
          <a:prstGeom prst="rect">
            <a:avLst/>
          </a:prstGeom>
          <a:noFill/>
        </p:spPr>
        <p:txBody>
          <a:bodyPr wrap="square" rtlCol="0">
            <a:spAutoFit/>
          </a:bodyPr>
          <a:lstStyle/>
          <a:p>
            <a:r>
              <a:rPr lang="en-AU" sz="2800" b="1" dirty="0">
                <a:solidFill>
                  <a:srgbClr val="00B050"/>
                </a:solidFill>
                <a:sym typeface="Wingdings" panose="05000000000000000000" pitchFamily="2" charset="2"/>
              </a:rPr>
              <a:t></a:t>
            </a:r>
            <a:r>
              <a:rPr lang="en-AU" sz="2800" dirty="0">
                <a:sym typeface="Wingdings" panose="05000000000000000000" pitchFamily="2" charset="2"/>
              </a:rPr>
              <a:t> </a:t>
            </a:r>
            <a:r>
              <a:rPr lang="en-AU" sz="2800" dirty="0" smtClean="0">
                <a:sym typeface="Wingdings" panose="05000000000000000000" pitchFamily="2" charset="2"/>
              </a:rPr>
              <a:t>Is the timing </a:t>
            </a:r>
            <a:r>
              <a:rPr lang="en-AU" sz="2800" dirty="0" smtClean="0"/>
              <a:t>“Right</a:t>
            </a:r>
            <a:r>
              <a:rPr lang="en-AU" sz="2800" dirty="0"/>
              <a:t>”? Then continue on!</a:t>
            </a:r>
          </a:p>
          <a:p>
            <a:r>
              <a:rPr lang="en-AU" sz="2800" b="1" dirty="0">
                <a:solidFill>
                  <a:srgbClr val="C00000"/>
                </a:solidFill>
              </a:rPr>
              <a:t>X</a:t>
            </a:r>
            <a:r>
              <a:rPr lang="en-AU" sz="2800" dirty="0"/>
              <a:t> </a:t>
            </a:r>
            <a:r>
              <a:rPr lang="en-AU" sz="2800" dirty="0" smtClean="0"/>
              <a:t> If </a:t>
            </a:r>
            <a:r>
              <a:rPr lang="en-AU" sz="2800" dirty="0"/>
              <a:t>not, </a:t>
            </a:r>
            <a:r>
              <a:rPr lang="en-AU" sz="2800" dirty="0" smtClean="0"/>
              <a:t>when will it be right? </a:t>
            </a:r>
            <a:endParaRPr lang="en-AU" sz="2800" dirty="0"/>
          </a:p>
        </p:txBody>
      </p:sp>
    </p:spTree>
    <p:extLst>
      <p:ext uri="{BB962C8B-B14F-4D97-AF65-F5344CB8AC3E}">
        <p14:creationId xmlns:p14="http://schemas.microsoft.com/office/powerpoint/2010/main" val="394530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50642" y="1328073"/>
            <a:ext cx="7772400" cy="4495800"/>
          </a:xfrm>
        </p:spPr>
        <p:txBody>
          <a:bodyPr/>
          <a:lstStyle/>
          <a:p>
            <a:pPr marL="381000" indent="-381000" algn="ctr" eaLnBrk="1" hangingPunct="1">
              <a:buFontTx/>
              <a:buNone/>
            </a:pPr>
            <a:r>
              <a:rPr lang="en-AU" sz="4400" b="1" dirty="0" smtClean="0">
                <a:solidFill>
                  <a:srgbClr val="910042"/>
                </a:solidFill>
              </a:rPr>
              <a:t>Limits &amp; Boundaries</a:t>
            </a:r>
          </a:p>
          <a:p>
            <a:pPr marL="381000" indent="-381000" algn="ctr" eaLnBrk="1" hangingPunct="1">
              <a:buFontTx/>
              <a:buNone/>
            </a:pPr>
            <a:endParaRPr lang="en-AU" sz="4400" b="1" dirty="0" smtClean="0">
              <a:solidFill>
                <a:srgbClr val="54244A"/>
              </a:solidFill>
            </a:endParaRPr>
          </a:p>
          <a:p>
            <a:pPr marL="381000" indent="-381000" algn="ctr" eaLnBrk="1" hangingPunct="1">
              <a:buFontTx/>
              <a:buNone/>
            </a:pPr>
            <a:endParaRPr lang="en-US" sz="2800" b="1" i="1" dirty="0" smtClean="0">
              <a:solidFill>
                <a:schemeClr val="tx1">
                  <a:lumMod val="75000"/>
                </a:schemeClr>
              </a:solidFill>
            </a:endParaRPr>
          </a:p>
        </p:txBody>
      </p:sp>
      <p:pic>
        <p:nvPicPr>
          <p:cNvPr id="4" name="Picture 2" descr="http://www.success.com/sites/default/files/styles/article_main/public/main/articles/Defend%20Your%20Boundaries.jpg?itok=v6R85f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567" y="2190306"/>
            <a:ext cx="4348549" cy="3168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0517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Good boundaries minimise problems! </a:t>
            </a:r>
            <a:endParaRPr lang="en-AU" dirty="0"/>
          </a:p>
        </p:txBody>
      </p:sp>
      <p:sp>
        <p:nvSpPr>
          <p:cNvPr id="4" name="Rectangle 3"/>
          <p:cNvSpPr>
            <a:spLocks noChangeArrowheads="1"/>
          </p:cNvSpPr>
          <p:nvPr/>
        </p:nvSpPr>
        <p:spPr bwMode="auto">
          <a:xfrm>
            <a:off x="-2654300" y="1434832"/>
            <a:ext cx="3258964" cy="492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defRPr/>
            </a:pPr>
            <a:r>
              <a:rPr lang="en-US" sz="800" dirty="0">
                <a:solidFill>
                  <a:srgbClr val="4E4B47"/>
                </a:solidFill>
                <a:ea typeface="ＭＳ Ｐゴシック" pitchFamily="-108" charset="-128"/>
                <a:cs typeface="Arial" charset="0"/>
              </a:rPr>
              <a:t> </a:t>
            </a:r>
            <a:endParaRPr lang="en-US" dirty="0">
              <a:solidFill>
                <a:srgbClr val="4C4C4C"/>
              </a:solidFill>
              <a:ea typeface="ＭＳ Ｐゴシック" pitchFamily="-108" charset="-128"/>
              <a:cs typeface="Arial" charset="0"/>
            </a:endParaRPr>
          </a:p>
        </p:txBody>
      </p:sp>
      <p:sp>
        <p:nvSpPr>
          <p:cNvPr id="8" name="TextBox 7"/>
          <p:cNvSpPr txBox="1"/>
          <p:nvPr/>
        </p:nvSpPr>
        <p:spPr>
          <a:xfrm>
            <a:off x="457200" y="1326244"/>
            <a:ext cx="8027581" cy="4315027"/>
          </a:xfrm>
          <a:prstGeom prst="rect">
            <a:avLst/>
          </a:prstGeom>
          <a:noFill/>
        </p:spPr>
        <p:txBody>
          <a:bodyPr wrap="square" rtlCol="0">
            <a:spAutoFit/>
          </a:bodyPr>
          <a:lstStyle/>
          <a:p>
            <a:endParaRPr lang="en-AU" sz="2800" u="sng" dirty="0" smtClean="0"/>
          </a:p>
          <a:p>
            <a:r>
              <a:rPr lang="en-AU" sz="2800" u="sng" dirty="0" smtClean="0"/>
              <a:t>Do you have the following in place?</a:t>
            </a:r>
            <a:endParaRPr lang="en-AU" sz="2800" dirty="0"/>
          </a:p>
          <a:p>
            <a:pPr marL="342900" indent="-342900">
              <a:lnSpc>
                <a:spcPct val="150000"/>
              </a:lnSpc>
              <a:spcBef>
                <a:spcPct val="20000"/>
              </a:spcBef>
              <a:buFont typeface="Wingdings" panose="05000000000000000000" pitchFamily="2" charset="2"/>
              <a:buChar char="ü"/>
              <a:defRPr/>
            </a:pPr>
            <a:r>
              <a:rPr lang="en-US" sz="2800" dirty="0" smtClean="0">
                <a:solidFill>
                  <a:srgbClr val="4C4C4C"/>
                </a:solidFill>
                <a:ea typeface="ＭＳ Ｐゴシック" pitchFamily="-108" charset="-128"/>
                <a:cs typeface="Arial" charset="0"/>
              </a:rPr>
              <a:t>Privacy </a:t>
            </a:r>
            <a:r>
              <a:rPr lang="en-US" sz="2800" dirty="0">
                <a:solidFill>
                  <a:srgbClr val="4C4C4C"/>
                </a:solidFill>
                <a:ea typeface="ＭＳ Ｐゴシック" pitchFamily="-108" charset="-128"/>
                <a:cs typeface="Arial" charset="0"/>
              </a:rPr>
              <a:t>&amp; Confidentiality </a:t>
            </a:r>
            <a:r>
              <a:rPr lang="en-US" sz="2800" dirty="0" smtClean="0">
                <a:solidFill>
                  <a:srgbClr val="4C4C4C"/>
                </a:solidFill>
                <a:ea typeface="ＭＳ Ｐゴシック" pitchFamily="-108" charset="-128"/>
                <a:cs typeface="Arial" charset="0"/>
              </a:rPr>
              <a:t>agreements </a:t>
            </a:r>
            <a:endParaRPr lang="en-US" sz="2800" dirty="0">
              <a:solidFill>
                <a:srgbClr val="4C4C4C"/>
              </a:solidFill>
              <a:ea typeface="ＭＳ Ｐゴシック" pitchFamily="-108" charset="-128"/>
              <a:cs typeface="Arial" charset="0"/>
            </a:endParaRPr>
          </a:p>
          <a:p>
            <a:pPr marL="342900" indent="-342900">
              <a:lnSpc>
                <a:spcPct val="150000"/>
              </a:lnSpc>
              <a:spcBef>
                <a:spcPct val="20000"/>
              </a:spcBef>
              <a:buFont typeface="Wingdings" panose="05000000000000000000" pitchFamily="2" charset="2"/>
              <a:buChar char="ü"/>
              <a:defRPr/>
            </a:pPr>
            <a:r>
              <a:rPr lang="en-US" sz="2800" dirty="0" smtClean="0">
                <a:solidFill>
                  <a:srgbClr val="4C4C4C"/>
                </a:solidFill>
                <a:ea typeface="ＭＳ Ｐゴシック" pitchFamily="-108" charset="-128"/>
                <a:cs typeface="Arial" charset="0"/>
              </a:rPr>
              <a:t>Clear role descriptions </a:t>
            </a:r>
            <a:endParaRPr lang="en-US" sz="2800" dirty="0">
              <a:solidFill>
                <a:srgbClr val="4C4C4C"/>
              </a:solidFill>
              <a:ea typeface="ＭＳ Ｐゴシック" pitchFamily="-108" charset="-128"/>
              <a:cs typeface="Arial" charset="0"/>
            </a:endParaRPr>
          </a:p>
          <a:p>
            <a:pPr marL="342900" indent="-342900">
              <a:lnSpc>
                <a:spcPct val="150000"/>
              </a:lnSpc>
              <a:spcBef>
                <a:spcPct val="20000"/>
              </a:spcBef>
              <a:buFont typeface="Wingdings" panose="05000000000000000000" pitchFamily="2" charset="2"/>
              <a:buChar char="ü"/>
              <a:defRPr/>
            </a:pPr>
            <a:r>
              <a:rPr lang="en-AU" sz="2800" dirty="0" smtClean="0">
                <a:solidFill>
                  <a:srgbClr val="4C4C4C"/>
                </a:solidFill>
                <a:ea typeface="ＭＳ Ｐゴシック" pitchFamily="-108" charset="-128"/>
                <a:cs typeface="Arial" charset="0"/>
              </a:rPr>
              <a:t>A culture where volunteers know </a:t>
            </a:r>
            <a:r>
              <a:rPr lang="en-AU" sz="2800" dirty="0">
                <a:solidFill>
                  <a:srgbClr val="4C4C4C"/>
                </a:solidFill>
                <a:ea typeface="ＭＳ Ｐゴシック" pitchFamily="-108" charset="-128"/>
                <a:cs typeface="Arial" charset="0"/>
              </a:rPr>
              <a:t>their strengths</a:t>
            </a:r>
          </a:p>
          <a:p>
            <a:pPr marL="342900" indent="-342900">
              <a:lnSpc>
                <a:spcPct val="150000"/>
              </a:lnSpc>
              <a:spcBef>
                <a:spcPct val="20000"/>
              </a:spcBef>
              <a:buFont typeface="Wingdings" panose="05000000000000000000" pitchFamily="2" charset="2"/>
              <a:buChar char="ü"/>
              <a:defRPr/>
            </a:pPr>
            <a:r>
              <a:rPr lang="en-AU" sz="2800" dirty="0">
                <a:solidFill>
                  <a:srgbClr val="4C4C4C"/>
                </a:solidFill>
                <a:ea typeface="ＭＳ Ｐゴシック" pitchFamily="-108" charset="-128"/>
                <a:cs typeface="Arial" charset="0"/>
              </a:rPr>
              <a:t>A culture where volunteers know their </a:t>
            </a:r>
            <a:r>
              <a:rPr lang="en-AU" sz="2800" dirty="0" smtClean="0">
                <a:solidFill>
                  <a:srgbClr val="4C4C4C"/>
                </a:solidFill>
                <a:ea typeface="ＭＳ Ｐゴシック" pitchFamily="-108" charset="-128"/>
                <a:cs typeface="Arial" charset="0"/>
              </a:rPr>
              <a:t>limits</a:t>
            </a:r>
            <a:endParaRPr lang="en-AU" sz="2800" dirty="0">
              <a:solidFill>
                <a:srgbClr val="4C4C4C"/>
              </a:solidFill>
              <a:ea typeface="ＭＳ Ｐゴシック" pitchFamily="-108" charset="-128"/>
              <a:cs typeface="Arial" charset="0"/>
            </a:endParaRPr>
          </a:p>
          <a:p>
            <a:pPr marL="457200" indent="-457200">
              <a:buFont typeface="Arial" panose="020B0604020202020204" pitchFamily="34" charset="0"/>
              <a:buChar char="•"/>
            </a:pPr>
            <a:endParaRPr lang="en-AU" sz="2800" dirty="0"/>
          </a:p>
        </p:txBody>
      </p:sp>
    </p:spTree>
    <p:extLst>
      <p:ext uri="{BB962C8B-B14F-4D97-AF65-F5344CB8AC3E}">
        <p14:creationId xmlns:p14="http://schemas.microsoft.com/office/powerpoint/2010/main" val="192879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50642" y="1328073"/>
            <a:ext cx="7772400" cy="4495800"/>
          </a:xfrm>
        </p:spPr>
        <p:txBody>
          <a:bodyPr/>
          <a:lstStyle/>
          <a:p>
            <a:pPr marL="381000" indent="-381000" algn="ctr" eaLnBrk="1" hangingPunct="1">
              <a:buFontTx/>
              <a:buNone/>
            </a:pPr>
            <a:r>
              <a:rPr lang="en-AU" sz="4400" b="1" dirty="0" smtClean="0">
                <a:solidFill>
                  <a:srgbClr val="910042"/>
                </a:solidFill>
              </a:rPr>
              <a:t>Organisational Culture</a:t>
            </a:r>
          </a:p>
          <a:p>
            <a:pPr marL="381000" indent="-381000" algn="ctr" eaLnBrk="1" hangingPunct="1">
              <a:buFontTx/>
              <a:buNone/>
            </a:pPr>
            <a:endParaRPr lang="en-AU" sz="4400" b="1" dirty="0" smtClean="0">
              <a:solidFill>
                <a:srgbClr val="54244A"/>
              </a:solidFill>
            </a:endParaRPr>
          </a:p>
          <a:p>
            <a:pPr marL="381000" indent="-381000" algn="ctr" eaLnBrk="1" hangingPunct="1">
              <a:buFontTx/>
              <a:buNone/>
            </a:pPr>
            <a:endParaRPr lang="en-US" sz="2800" b="1" i="1" dirty="0" smtClean="0">
              <a:solidFill>
                <a:schemeClr val="tx1">
                  <a:lumMod val="75000"/>
                </a:schemeClr>
              </a:solidFill>
            </a:endParaRPr>
          </a:p>
        </p:txBody>
      </p:sp>
      <p:pic>
        <p:nvPicPr>
          <p:cNvPr id="5"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1173" y="2161056"/>
            <a:ext cx="5603395" cy="380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3864900" y="3823888"/>
            <a:ext cx="2013509"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AU" sz="2000" dirty="0" smtClean="0">
                <a:solidFill>
                  <a:srgbClr val="4E4B47"/>
                </a:solidFill>
              </a:rPr>
              <a:t>Volunteers are a vital part of the team</a:t>
            </a:r>
            <a:r>
              <a:rPr lang="en-AU" sz="2200" dirty="0" smtClean="0">
                <a:solidFill>
                  <a:srgbClr val="4E4B47"/>
                </a:solidFill>
              </a:rPr>
              <a:t>. </a:t>
            </a:r>
            <a:endParaRPr lang="en-AU" sz="2200" dirty="0">
              <a:solidFill>
                <a:srgbClr val="4E4B47"/>
              </a:solidFill>
            </a:endParaRPr>
          </a:p>
        </p:txBody>
      </p:sp>
    </p:spTree>
    <p:custDataLst>
      <p:tags r:id="rId1"/>
    </p:custDataLst>
    <p:extLst>
      <p:ext uri="{BB962C8B-B14F-4D97-AF65-F5344CB8AC3E}">
        <p14:creationId xmlns:p14="http://schemas.microsoft.com/office/powerpoint/2010/main" val="2115123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ChangeArrowheads="1"/>
          </p:cNvSpPr>
          <p:nvPr/>
        </p:nvSpPr>
        <p:spPr bwMode="auto">
          <a:xfrm>
            <a:off x="539750" y="1341438"/>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3200" b="1" dirty="0">
              <a:solidFill>
                <a:srgbClr val="910042"/>
              </a:solidFill>
              <a:cs typeface="Arial" charset="0"/>
            </a:endParaRPr>
          </a:p>
        </p:txBody>
      </p:sp>
      <p:sp>
        <p:nvSpPr>
          <p:cNvPr id="2" name="Title 1"/>
          <p:cNvSpPr>
            <a:spLocks noGrp="1"/>
          </p:cNvSpPr>
          <p:nvPr>
            <p:ph type="title"/>
          </p:nvPr>
        </p:nvSpPr>
        <p:spPr/>
        <p:txBody>
          <a:bodyPr/>
          <a:lstStyle/>
          <a:p>
            <a:r>
              <a:rPr lang="en-US" dirty="0" smtClean="0"/>
              <a:t>What is your organizational culture?</a:t>
            </a:r>
            <a:endParaRPr lang="en-AU" dirty="0"/>
          </a:p>
        </p:txBody>
      </p:sp>
      <p:sp>
        <p:nvSpPr>
          <p:cNvPr id="4" name="Content Placeholder 3"/>
          <p:cNvSpPr>
            <a:spLocks noGrp="1"/>
          </p:cNvSpPr>
          <p:nvPr>
            <p:ph idx="1"/>
          </p:nvPr>
        </p:nvSpPr>
        <p:spPr/>
        <p:txBody>
          <a:bodyPr/>
          <a:lstStyle/>
          <a:p>
            <a:pPr marL="0" indent="0">
              <a:buNone/>
            </a:pPr>
            <a:r>
              <a:rPr lang="en-AU" dirty="0" smtClean="0"/>
              <a:t>Language matters: </a:t>
            </a:r>
          </a:p>
          <a:p>
            <a:pPr lvl="1">
              <a:buFont typeface="Arial" panose="020B0604020202020204" pitchFamily="34" charset="0"/>
              <a:buChar char="•"/>
            </a:pPr>
            <a:r>
              <a:rPr lang="en-AU" sz="3200" dirty="0" smtClean="0"/>
              <a:t>“They are just volunteers.”</a:t>
            </a:r>
          </a:p>
          <a:p>
            <a:pPr lvl="1">
              <a:buFont typeface="Arial" panose="020B0604020202020204" pitchFamily="34" charset="0"/>
              <a:buChar char="•"/>
            </a:pPr>
            <a:r>
              <a:rPr lang="en-AU" sz="3200" dirty="0" smtClean="0"/>
              <a:t>“Volunteers can’t do that.”</a:t>
            </a:r>
            <a:endParaRPr lang="en-AU" sz="3200" dirty="0"/>
          </a:p>
          <a:p>
            <a:pPr lvl="1">
              <a:buFont typeface="Arial" panose="020B0604020202020204" pitchFamily="34" charset="0"/>
              <a:buChar char="•"/>
            </a:pPr>
            <a:r>
              <a:rPr lang="en-AU" sz="3200" dirty="0" smtClean="0"/>
              <a:t>“We invest in training volunteers and then they leave.”</a:t>
            </a:r>
          </a:p>
          <a:p>
            <a:pPr lvl="1">
              <a:buFont typeface="Arial" panose="020B0604020202020204" pitchFamily="34" charset="0"/>
              <a:buChar char="•"/>
            </a:pPr>
            <a:r>
              <a:rPr lang="en-AU" sz="3200" dirty="0" smtClean="0"/>
              <a:t>“Training is expensive.” </a:t>
            </a:r>
          </a:p>
          <a:p>
            <a:pPr lvl="1">
              <a:buFont typeface="Arial" panose="020B0604020202020204" pitchFamily="34" charset="0"/>
              <a:buChar char="•"/>
            </a:pPr>
            <a:r>
              <a:rPr lang="en-AU" sz="3200" dirty="0" smtClean="0"/>
              <a:t>“We don’t have time to support volunteers.” </a:t>
            </a:r>
          </a:p>
        </p:txBody>
      </p:sp>
    </p:spTree>
    <p:extLst>
      <p:ext uri="{BB962C8B-B14F-4D97-AF65-F5344CB8AC3E}">
        <p14:creationId xmlns:p14="http://schemas.microsoft.com/office/powerpoint/2010/main" val="4264767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ChangeArrowheads="1"/>
          </p:cNvSpPr>
          <p:nvPr/>
        </p:nvSpPr>
        <p:spPr bwMode="auto">
          <a:xfrm>
            <a:off x="539750" y="1341438"/>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3200" b="1" dirty="0">
              <a:solidFill>
                <a:srgbClr val="910042"/>
              </a:solidFill>
              <a:cs typeface="Arial" charset="0"/>
            </a:endParaRPr>
          </a:p>
        </p:txBody>
      </p:sp>
      <p:sp>
        <p:nvSpPr>
          <p:cNvPr id="2" name="Title 1"/>
          <p:cNvSpPr>
            <a:spLocks noGrp="1"/>
          </p:cNvSpPr>
          <p:nvPr>
            <p:ph type="title"/>
          </p:nvPr>
        </p:nvSpPr>
        <p:spPr/>
        <p:txBody>
          <a:bodyPr/>
          <a:lstStyle/>
          <a:p>
            <a:r>
              <a:rPr lang="en-US" dirty="0" smtClean="0"/>
              <a:t>What is your organizational culture?</a:t>
            </a:r>
            <a:endParaRPr lang="en-AU" dirty="0"/>
          </a:p>
        </p:txBody>
      </p:sp>
      <p:sp>
        <p:nvSpPr>
          <p:cNvPr id="4" name="Content Placeholder 3"/>
          <p:cNvSpPr>
            <a:spLocks noGrp="1"/>
          </p:cNvSpPr>
          <p:nvPr>
            <p:ph idx="1"/>
          </p:nvPr>
        </p:nvSpPr>
        <p:spPr/>
        <p:txBody>
          <a:bodyPr/>
          <a:lstStyle/>
          <a:p>
            <a:pPr marL="0" indent="0">
              <a:buNone/>
            </a:pPr>
            <a:endParaRPr lang="en-AU" dirty="0" smtClean="0"/>
          </a:p>
          <a:p>
            <a:pPr marL="0" indent="0">
              <a:buNone/>
            </a:pPr>
            <a:endParaRPr lang="en-AU" dirty="0"/>
          </a:p>
          <a:p>
            <a:pPr marL="0" indent="0" algn="ctr">
              <a:buNone/>
            </a:pPr>
            <a:r>
              <a:rPr lang="en-AU" dirty="0" smtClean="0"/>
              <a:t>Refer to “Top 10 Reasons” handout.</a:t>
            </a:r>
          </a:p>
          <a:p>
            <a:pPr marL="0" indent="0" algn="ctr">
              <a:buNone/>
            </a:pPr>
            <a:endParaRPr lang="en-AU" dirty="0" smtClean="0"/>
          </a:p>
          <a:p>
            <a:pPr marL="0" indent="0" algn="ctr">
              <a:buNone/>
            </a:pPr>
            <a:r>
              <a:rPr lang="en-AU" dirty="0" smtClean="0"/>
              <a:t>How can you flip each of these around? </a:t>
            </a:r>
          </a:p>
        </p:txBody>
      </p:sp>
    </p:spTree>
    <p:extLst>
      <p:ext uri="{BB962C8B-B14F-4D97-AF65-F5344CB8AC3E}">
        <p14:creationId xmlns:p14="http://schemas.microsoft.com/office/powerpoint/2010/main" val="856744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68313" y="2276475"/>
            <a:ext cx="7772400" cy="4183063"/>
          </a:xfrm>
          <a:noFill/>
        </p:spPr>
        <p:txBody>
          <a:bodyPr/>
          <a:lstStyle/>
          <a:p>
            <a:pPr eaLnBrk="1" hangingPunct="1">
              <a:lnSpc>
                <a:spcPct val="200000"/>
              </a:lnSpc>
              <a:buFontTx/>
              <a:buNone/>
            </a:pPr>
            <a:endParaRPr lang="en-AU" sz="1800" b="1" dirty="0" smtClean="0">
              <a:solidFill>
                <a:srgbClr val="54244A"/>
              </a:solidFill>
            </a:endParaRPr>
          </a:p>
          <a:p>
            <a:pPr algn="ctr" eaLnBrk="1" hangingPunct="1">
              <a:lnSpc>
                <a:spcPct val="200000"/>
              </a:lnSpc>
              <a:buFontTx/>
              <a:buNone/>
            </a:pPr>
            <a:endParaRPr lang="en-AU" sz="1800" b="1" dirty="0" smtClean="0">
              <a:solidFill>
                <a:srgbClr val="54244A"/>
              </a:solidFill>
            </a:endParaRPr>
          </a:p>
        </p:txBody>
      </p:sp>
      <p:sp>
        <p:nvSpPr>
          <p:cNvPr id="80900" name="Rectangle 2"/>
          <p:cNvSpPr>
            <a:spLocks noChangeArrowheads="1"/>
          </p:cNvSpPr>
          <p:nvPr/>
        </p:nvSpPr>
        <p:spPr bwMode="auto">
          <a:xfrm>
            <a:off x="539750" y="1341438"/>
            <a:ext cx="8420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3200" b="1" dirty="0">
              <a:solidFill>
                <a:srgbClr val="910042"/>
              </a:solidFill>
              <a:cs typeface="Arial" charset="0"/>
            </a:endParaRPr>
          </a:p>
        </p:txBody>
      </p:sp>
      <p:sp>
        <p:nvSpPr>
          <p:cNvPr id="2" name="Title 1"/>
          <p:cNvSpPr>
            <a:spLocks noGrp="1"/>
          </p:cNvSpPr>
          <p:nvPr>
            <p:ph type="title"/>
          </p:nvPr>
        </p:nvSpPr>
        <p:spPr/>
        <p:txBody>
          <a:bodyPr/>
          <a:lstStyle/>
          <a:p>
            <a:r>
              <a:rPr lang="en-US" dirty="0" smtClean="0"/>
              <a:t>Back to the cup! </a:t>
            </a:r>
            <a:endParaRPr lang="en-AU" dirty="0"/>
          </a:p>
        </p:txBody>
      </p:sp>
      <p:pic>
        <p:nvPicPr>
          <p:cNvPr id="6" name="Picture 5"/>
          <p:cNvPicPr>
            <a:picLocks noChangeAspect="1"/>
          </p:cNvPicPr>
          <p:nvPr/>
        </p:nvPicPr>
        <p:blipFill>
          <a:blip r:embed="rId3"/>
          <a:stretch>
            <a:fillRect/>
          </a:stretch>
        </p:blipFill>
        <p:spPr>
          <a:xfrm>
            <a:off x="981702" y="2255838"/>
            <a:ext cx="2487724" cy="2532148"/>
          </a:xfrm>
          <a:prstGeom prst="rect">
            <a:avLst/>
          </a:prstGeom>
        </p:spPr>
      </p:pic>
      <p:pic>
        <p:nvPicPr>
          <p:cNvPr id="7" name="Picture 6"/>
          <p:cNvPicPr>
            <a:picLocks noChangeAspect="1"/>
          </p:cNvPicPr>
          <p:nvPr/>
        </p:nvPicPr>
        <p:blipFill>
          <a:blip r:embed="rId3"/>
          <a:stretch>
            <a:fillRect/>
          </a:stretch>
        </p:blipFill>
        <p:spPr>
          <a:xfrm>
            <a:off x="5206372" y="2276475"/>
            <a:ext cx="2487724" cy="2532148"/>
          </a:xfrm>
          <a:prstGeom prst="rect">
            <a:avLst/>
          </a:prstGeom>
        </p:spPr>
      </p:pic>
      <p:sp>
        <p:nvSpPr>
          <p:cNvPr id="3" name="TextBox 2"/>
          <p:cNvSpPr txBox="1"/>
          <p:nvPr/>
        </p:nvSpPr>
        <p:spPr>
          <a:xfrm>
            <a:off x="324089" y="4892654"/>
            <a:ext cx="3802949" cy="830997"/>
          </a:xfrm>
          <a:prstGeom prst="rect">
            <a:avLst/>
          </a:prstGeom>
          <a:noFill/>
        </p:spPr>
        <p:txBody>
          <a:bodyPr wrap="square" rtlCol="0">
            <a:spAutoFit/>
          </a:bodyPr>
          <a:lstStyle/>
          <a:p>
            <a:pPr algn="ctr"/>
            <a:r>
              <a:rPr lang="en-AU" sz="2400" dirty="0" smtClean="0"/>
              <a:t>Volunteer Engagement &amp; </a:t>
            </a:r>
          </a:p>
          <a:p>
            <a:pPr algn="ctr"/>
            <a:r>
              <a:rPr lang="en-AU" sz="2400" dirty="0" smtClean="0"/>
              <a:t>Volunteer Satisfaction</a:t>
            </a:r>
            <a:endParaRPr lang="en-AU" sz="2400" dirty="0"/>
          </a:p>
        </p:txBody>
      </p:sp>
      <p:sp>
        <p:nvSpPr>
          <p:cNvPr id="9" name="TextBox 8"/>
          <p:cNvSpPr txBox="1"/>
          <p:nvPr/>
        </p:nvSpPr>
        <p:spPr>
          <a:xfrm>
            <a:off x="4548759" y="4927857"/>
            <a:ext cx="3802949" cy="830997"/>
          </a:xfrm>
          <a:prstGeom prst="rect">
            <a:avLst/>
          </a:prstGeom>
          <a:noFill/>
        </p:spPr>
        <p:txBody>
          <a:bodyPr wrap="square" rtlCol="0">
            <a:spAutoFit/>
          </a:bodyPr>
          <a:lstStyle/>
          <a:p>
            <a:pPr algn="ctr"/>
            <a:r>
              <a:rPr lang="en-AU" sz="2400" dirty="0" smtClean="0"/>
              <a:t>Client Outcomes &amp; </a:t>
            </a:r>
          </a:p>
          <a:p>
            <a:pPr algn="ctr"/>
            <a:r>
              <a:rPr lang="en-AU" sz="2400" dirty="0" smtClean="0"/>
              <a:t>Client Satisfaction</a:t>
            </a:r>
            <a:endParaRPr lang="en-AU" sz="2400" dirty="0"/>
          </a:p>
        </p:txBody>
      </p:sp>
      <p:sp>
        <p:nvSpPr>
          <p:cNvPr id="5" name="Right Arrow 4"/>
          <p:cNvSpPr/>
          <p:nvPr/>
        </p:nvSpPr>
        <p:spPr>
          <a:xfrm>
            <a:off x="3526298" y="2966484"/>
            <a:ext cx="1569079" cy="404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ight Arrow 10"/>
          <p:cNvSpPr/>
          <p:nvPr/>
        </p:nvSpPr>
        <p:spPr>
          <a:xfrm rot="10800000">
            <a:off x="3531373" y="3478602"/>
            <a:ext cx="1569079" cy="404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7516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752660" y="1179218"/>
            <a:ext cx="7772400" cy="4495800"/>
          </a:xfrm>
        </p:spPr>
        <p:txBody>
          <a:bodyPr>
            <a:normAutofit lnSpcReduction="10000"/>
          </a:bodyPr>
          <a:lstStyle/>
          <a:p>
            <a:pPr marL="381000" indent="-381000" eaLnBrk="1" hangingPunct="1">
              <a:buFontTx/>
              <a:buNone/>
            </a:pPr>
            <a:r>
              <a:rPr lang="en-AU" sz="4400" b="1" dirty="0" smtClean="0">
                <a:solidFill>
                  <a:srgbClr val="910042"/>
                </a:solidFill>
              </a:rPr>
              <a:t>Today’s Session: </a:t>
            </a:r>
            <a:endParaRPr lang="en-AU" sz="4400" b="1" dirty="0" smtClean="0">
              <a:solidFill>
                <a:srgbClr val="910042"/>
              </a:solidFill>
            </a:endParaRPr>
          </a:p>
          <a:p>
            <a:pPr eaLnBrk="1" hangingPunct="1">
              <a:buFont typeface="Arial" panose="020B0604020202020204" pitchFamily="34" charset="0"/>
              <a:buChar char="•"/>
            </a:pPr>
            <a:r>
              <a:rPr lang="en-AU" sz="4400" b="1" dirty="0" smtClean="0">
                <a:solidFill>
                  <a:schemeClr val="tx1">
                    <a:lumMod val="75000"/>
                  </a:schemeClr>
                </a:solidFill>
              </a:rPr>
              <a:t>Perception </a:t>
            </a:r>
            <a:r>
              <a:rPr lang="en-AU" sz="4400" b="1" dirty="0" smtClean="0">
                <a:solidFill>
                  <a:schemeClr val="tx1">
                    <a:lumMod val="75000"/>
                  </a:schemeClr>
                </a:solidFill>
              </a:rPr>
              <a:t>vs. </a:t>
            </a:r>
            <a:r>
              <a:rPr lang="en-AU" sz="4400" b="1" dirty="0" smtClean="0">
                <a:solidFill>
                  <a:schemeClr val="tx1">
                    <a:lumMod val="75000"/>
                  </a:schemeClr>
                </a:solidFill>
              </a:rPr>
              <a:t>Reality</a:t>
            </a:r>
          </a:p>
          <a:p>
            <a:pPr eaLnBrk="1" hangingPunct="1">
              <a:buFont typeface="Arial" panose="020B0604020202020204" pitchFamily="34" charset="0"/>
              <a:buChar char="•"/>
            </a:pPr>
            <a:r>
              <a:rPr lang="en-AU" sz="4400" b="1" dirty="0" smtClean="0">
                <a:solidFill>
                  <a:schemeClr val="tx1">
                    <a:lumMod val="75000"/>
                  </a:schemeClr>
                </a:solidFill>
              </a:rPr>
              <a:t>“Success”</a:t>
            </a:r>
          </a:p>
          <a:p>
            <a:pPr eaLnBrk="1" hangingPunct="1">
              <a:buFont typeface="Arial" panose="020B0604020202020204" pitchFamily="34" charset="0"/>
              <a:buChar char="•"/>
            </a:pPr>
            <a:r>
              <a:rPr lang="en-AU" sz="4400" b="1" dirty="0" smtClean="0">
                <a:solidFill>
                  <a:schemeClr val="tx1">
                    <a:lumMod val="75000"/>
                  </a:schemeClr>
                </a:solidFill>
              </a:rPr>
              <a:t>3 R’s</a:t>
            </a:r>
          </a:p>
          <a:p>
            <a:pPr eaLnBrk="1" hangingPunct="1">
              <a:buFont typeface="Arial" panose="020B0604020202020204" pitchFamily="34" charset="0"/>
              <a:buChar char="•"/>
            </a:pPr>
            <a:r>
              <a:rPr lang="en-AU" sz="4400" b="1" dirty="0" smtClean="0">
                <a:solidFill>
                  <a:schemeClr val="tx1">
                    <a:lumMod val="75000"/>
                  </a:schemeClr>
                </a:solidFill>
              </a:rPr>
              <a:t>Limits &amp; Boundaries</a:t>
            </a:r>
          </a:p>
          <a:p>
            <a:pPr eaLnBrk="1" hangingPunct="1">
              <a:buFont typeface="Arial" panose="020B0604020202020204" pitchFamily="34" charset="0"/>
              <a:buChar char="•"/>
            </a:pPr>
            <a:r>
              <a:rPr lang="en-AU" sz="4400" b="1" dirty="0" smtClean="0">
                <a:solidFill>
                  <a:schemeClr val="tx1">
                    <a:lumMod val="75000"/>
                  </a:schemeClr>
                </a:solidFill>
              </a:rPr>
              <a:t>Organisational Culture</a:t>
            </a:r>
            <a:endParaRPr lang="en-AU" sz="4400" b="1" dirty="0" smtClean="0">
              <a:solidFill>
                <a:schemeClr val="tx1">
                  <a:lumMod val="75000"/>
                </a:schemeClr>
              </a:solidFill>
            </a:endParaRPr>
          </a:p>
          <a:p>
            <a:pPr marL="381000" indent="-381000" eaLnBrk="1" hangingPunct="1">
              <a:buFontTx/>
              <a:buNone/>
            </a:pPr>
            <a:endParaRPr lang="en-US" sz="2800" b="1" i="1" dirty="0" smtClean="0">
              <a:solidFill>
                <a:schemeClr val="tx1">
                  <a:lumMod val="75000"/>
                </a:schemeClr>
              </a:solidFill>
            </a:endParaRPr>
          </a:p>
        </p:txBody>
      </p:sp>
    </p:spTree>
    <p:custDataLst>
      <p:tags r:id="rId1"/>
    </p:custDataLst>
    <p:extLst>
      <p:ext uri="{BB962C8B-B14F-4D97-AF65-F5344CB8AC3E}">
        <p14:creationId xmlns:p14="http://schemas.microsoft.com/office/powerpoint/2010/main" val="1185966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3860" y="2795806"/>
            <a:ext cx="6713254" cy="753532"/>
          </a:xfrm>
        </p:spPr>
        <p:txBody>
          <a:bodyPr>
            <a:noAutofit/>
          </a:bodyPr>
          <a:lstStyle/>
          <a:p>
            <a:r>
              <a:rPr lang="en-US" sz="5400" dirty="0" smtClean="0"/>
              <a:t>Questions?</a:t>
            </a:r>
            <a:endParaRPr lang="en-US" sz="5400" dirty="0"/>
          </a:p>
        </p:txBody>
      </p:sp>
      <p:sp>
        <p:nvSpPr>
          <p:cNvPr id="5" name="Subtitle 4"/>
          <p:cNvSpPr>
            <a:spLocks noGrp="1"/>
          </p:cNvSpPr>
          <p:nvPr>
            <p:ph type="subTitle" idx="1"/>
          </p:nvPr>
        </p:nvSpPr>
        <p:spPr>
          <a:xfrm>
            <a:off x="3947568" y="3886200"/>
            <a:ext cx="4679546" cy="1600200"/>
          </a:xfrm>
        </p:spPr>
        <p:txBody>
          <a:bodyPr>
            <a:noAutofit/>
          </a:bodyPr>
          <a:lstStyle/>
          <a:p>
            <a:r>
              <a:rPr lang="en-US" sz="2400" dirty="0" smtClean="0">
                <a:solidFill>
                  <a:schemeClr val="bg1"/>
                </a:solidFill>
              </a:rPr>
              <a:t>Jen Walsh, Volunteer Coordinator</a:t>
            </a:r>
          </a:p>
          <a:p>
            <a:r>
              <a:rPr lang="en-US" sz="2400" dirty="0" smtClean="0">
                <a:solidFill>
                  <a:schemeClr val="bg1"/>
                </a:solidFill>
              </a:rPr>
              <a:t>(Palliative Care)</a:t>
            </a:r>
          </a:p>
          <a:p>
            <a:r>
              <a:rPr lang="en-US" sz="2400" dirty="0" smtClean="0">
                <a:solidFill>
                  <a:schemeClr val="bg1"/>
                </a:solidFill>
              </a:rPr>
              <a:t>jwalsh@barwonhealth.org.au</a:t>
            </a:r>
          </a:p>
          <a:p>
            <a:r>
              <a:rPr lang="en-US" sz="2400" dirty="0" smtClean="0">
                <a:solidFill>
                  <a:schemeClr val="bg1"/>
                </a:solidFill>
              </a:rPr>
              <a:t>4215 6161 </a:t>
            </a:r>
            <a:endParaRPr lang="en-US" sz="2400" dirty="0">
              <a:solidFill>
                <a:schemeClr val="bg1"/>
              </a:solidFill>
            </a:endParaRPr>
          </a:p>
        </p:txBody>
      </p:sp>
    </p:spTree>
    <p:extLst>
      <p:ext uri="{BB962C8B-B14F-4D97-AF65-F5344CB8AC3E}">
        <p14:creationId xmlns:p14="http://schemas.microsoft.com/office/powerpoint/2010/main" val="345285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827088" y="1700213"/>
            <a:ext cx="7772400" cy="4495800"/>
          </a:xfrm>
        </p:spPr>
        <p:txBody>
          <a:bodyPr/>
          <a:lstStyle/>
          <a:p>
            <a:pPr marL="381000" indent="-381000" algn="ctr" eaLnBrk="1" hangingPunct="1">
              <a:buFontTx/>
              <a:buNone/>
            </a:pPr>
            <a:r>
              <a:rPr lang="en-AU" sz="4400" b="1" dirty="0" smtClean="0">
                <a:solidFill>
                  <a:srgbClr val="910042"/>
                </a:solidFill>
              </a:rPr>
              <a:t>Volunteer Management</a:t>
            </a:r>
          </a:p>
          <a:p>
            <a:pPr marL="381000" indent="-381000" algn="ctr" eaLnBrk="1" hangingPunct="1">
              <a:buFontTx/>
              <a:buNone/>
            </a:pPr>
            <a:endParaRPr lang="en-AU" sz="4400" b="1" dirty="0" smtClean="0">
              <a:solidFill>
                <a:srgbClr val="54244A"/>
              </a:solidFill>
            </a:endParaRPr>
          </a:p>
          <a:p>
            <a:pPr marL="381000" indent="-381000" algn="ctr" eaLnBrk="1" hangingPunct="1">
              <a:buFontTx/>
              <a:buNone/>
            </a:pPr>
            <a:r>
              <a:rPr lang="en-AU" sz="4400" b="1" dirty="0" smtClean="0">
                <a:solidFill>
                  <a:schemeClr val="tx1">
                    <a:lumMod val="75000"/>
                  </a:schemeClr>
                </a:solidFill>
              </a:rPr>
              <a:t>Perception vs. Reality</a:t>
            </a:r>
          </a:p>
          <a:p>
            <a:pPr marL="381000" indent="-381000" algn="ctr" eaLnBrk="1" hangingPunct="1">
              <a:buFontTx/>
              <a:buNone/>
            </a:pPr>
            <a:endParaRPr lang="en-US" sz="2800" b="1" i="1" dirty="0" smtClean="0">
              <a:solidFill>
                <a:schemeClr val="tx1">
                  <a:lumMod val="75000"/>
                </a:schemeClr>
              </a:solidFill>
            </a:endParaRPr>
          </a:p>
        </p:txBody>
      </p:sp>
    </p:spTree>
    <p:custDataLst>
      <p:tags r:id="rId1"/>
    </p:custDataLst>
    <p:extLst>
      <p:ext uri="{BB962C8B-B14F-4D97-AF65-F5344CB8AC3E}">
        <p14:creationId xmlns:p14="http://schemas.microsoft.com/office/powerpoint/2010/main" val="1938278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279761" y="2540075"/>
            <a:ext cx="1600423" cy="1629002"/>
          </a:xfrm>
          <a:prstGeom prst="rect">
            <a:avLst/>
          </a:prstGeom>
        </p:spPr>
      </p:pic>
      <p:sp>
        <p:nvSpPr>
          <p:cNvPr id="2" name="Title 1"/>
          <p:cNvSpPr>
            <a:spLocks noGrp="1"/>
          </p:cNvSpPr>
          <p:nvPr>
            <p:ph type="title"/>
          </p:nvPr>
        </p:nvSpPr>
        <p:spPr/>
        <p:txBody>
          <a:bodyPr/>
          <a:lstStyle/>
          <a:p>
            <a:r>
              <a:rPr lang="en-US" dirty="0" smtClean="0">
                <a:latin typeface="Roihu Bold" panose="02000000000000000000" pitchFamily="50" charset="0"/>
              </a:rPr>
              <a:t>Perception</a:t>
            </a:r>
            <a:endParaRPr lang="en-AU" dirty="0">
              <a:latin typeface="Roihu Bold" panose="02000000000000000000" pitchFamily="50" charset="0"/>
            </a:endParaRPr>
          </a:p>
        </p:txBody>
      </p:sp>
      <p:sp>
        <p:nvSpPr>
          <p:cNvPr id="3" name="Rectangle 2"/>
          <p:cNvSpPr/>
          <p:nvPr/>
        </p:nvSpPr>
        <p:spPr>
          <a:xfrm>
            <a:off x="311892" y="2854846"/>
            <a:ext cx="1676401" cy="999460"/>
          </a:xfrm>
          <a:prstGeom prst="rect">
            <a:avLst/>
          </a:prstGeom>
          <a:gradFill>
            <a:gsLst>
              <a:gs pos="75200">
                <a:srgbClr val="BF8295"/>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smtClean="0"/>
              <a:t>Recruit</a:t>
            </a:r>
            <a:endParaRPr lang="en-AU" dirty="0"/>
          </a:p>
        </p:txBody>
      </p:sp>
      <p:sp>
        <p:nvSpPr>
          <p:cNvPr id="4" name="Rectangle 3"/>
          <p:cNvSpPr/>
          <p:nvPr/>
        </p:nvSpPr>
        <p:spPr>
          <a:xfrm>
            <a:off x="2615615" y="2857976"/>
            <a:ext cx="1676401" cy="999460"/>
          </a:xfrm>
          <a:prstGeom prst="rect">
            <a:avLst/>
          </a:prstGeom>
          <a:gradFill>
            <a:gsLst>
              <a:gs pos="82300">
                <a:srgbClr val="C68E9E"/>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smtClean="0"/>
              <a:t>Train</a:t>
            </a:r>
            <a:endParaRPr lang="en-AU" dirty="0"/>
          </a:p>
        </p:txBody>
      </p:sp>
      <p:sp>
        <p:nvSpPr>
          <p:cNvPr id="5" name="Rectangle 4"/>
          <p:cNvSpPr/>
          <p:nvPr/>
        </p:nvSpPr>
        <p:spPr>
          <a:xfrm>
            <a:off x="4908705" y="2857976"/>
            <a:ext cx="1676401" cy="999460"/>
          </a:xfrm>
          <a:prstGeom prst="rect">
            <a:avLst/>
          </a:prstGeom>
          <a:gradFill>
            <a:gsLst>
              <a:gs pos="83200">
                <a:srgbClr val="C790A0"/>
              </a:gs>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smtClean="0"/>
              <a:t>Place</a:t>
            </a:r>
            <a:endParaRPr lang="en-AU" dirty="0"/>
          </a:p>
        </p:txBody>
      </p:sp>
      <p:sp>
        <p:nvSpPr>
          <p:cNvPr id="11" name="Right Arrow 10"/>
          <p:cNvSpPr/>
          <p:nvPr/>
        </p:nvSpPr>
        <p:spPr>
          <a:xfrm>
            <a:off x="6438979" y="3182266"/>
            <a:ext cx="1009137" cy="3446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13" name="Right Arrow 12"/>
          <p:cNvSpPr/>
          <p:nvPr/>
        </p:nvSpPr>
        <p:spPr>
          <a:xfrm>
            <a:off x="1916115" y="3182266"/>
            <a:ext cx="1009137" cy="3446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14" name="Right Arrow 13"/>
          <p:cNvSpPr/>
          <p:nvPr/>
        </p:nvSpPr>
        <p:spPr>
          <a:xfrm>
            <a:off x="4177547" y="3182266"/>
            <a:ext cx="1009137" cy="34462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15" name="TextBox 14"/>
          <p:cNvSpPr txBox="1"/>
          <p:nvPr/>
        </p:nvSpPr>
        <p:spPr>
          <a:xfrm>
            <a:off x="5540089" y="5655767"/>
            <a:ext cx="2550515" cy="369332"/>
          </a:xfrm>
          <a:prstGeom prst="rect">
            <a:avLst/>
          </a:prstGeom>
          <a:noFill/>
        </p:spPr>
        <p:txBody>
          <a:bodyPr wrap="square" rtlCol="0">
            <a:spAutoFit/>
          </a:bodyPr>
          <a:lstStyle/>
          <a:p>
            <a:r>
              <a:rPr lang="en-AU" dirty="0" smtClean="0"/>
              <a:t>(*Keep the cup in mind)</a:t>
            </a:r>
            <a:endParaRPr lang="en-AU" dirty="0"/>
          </a:p>
        </p:txBody>
      </p:sp>
      <p:cxnSp>
        <p:nvCxnSpPr>
          <p:cNvPr id="17" name="Straight Arrow Connector 16"/>
          <p:cNvCxnSpPr/>
          <p:nvPr/>
        </p:nvCxnSpPr>
        <p:spPr>
          <a:xfrm flipV="1">
            <a:off x="6146340" y="5013576"/>
            <a:ext cx="585277" cy="5686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324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ihu Bold" panose="02000000000000000000" pitchFamily="50" charset="0"/>
              </a:rPr>
              <a:t>Reality </a:t>
            </a:r>
            <a:endParaRPr lang="en-AU" dirty="0">
              <a:latin typeface="Roihu Bold" panose="02000000000000000000" pitchFamily="50" charset="0"/>
            </a:endParaRPr>
          </a:p>
        </p:txBody>
      </p:sp>
      <p:sp>
        <p:nvSpPr>
          <p:cNvPr id="3" name="Rectangle 2"/>
          <p:cNvSpPr/>
          <p:nvPr/>
        </p:nvSpPr>
        <p:spPr>
          <a:xfrm>
            <a:off x="457200" y="1320932"/>
            <a:ext cx="1382233" cy="688621"/>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Advertise</a:t>
            </a:r>
            <a:endParaRPr lang="en-AU" dirty="0"/>
          </a:p>
        </p:txBody>
      </p:sp>
      <p:sp>
        <p:nvSpPr>
          <p:cNvPr id="4" name="Rectangle 3"/>
          <p:cNvSpPr/>
          <p:nvPr/>
        </p:nvSpPr>
        <p:spPr>
          <a:xfrm>
            <a:off x="2297518" y="1320931"/>
            <a:ext cx="1382233" cy="688622"/>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Recruit/ Interview</a:t>
            </a:r>
            <a:endParaRPr lang="en-AU" dirty="0"/>
          </a:p>
        </p:txBody>
      </p:sp>
      <p:sp>
        <p:nvSpPr>
          <p:cNvPr id="5" name="Rectangle 4"/>
          <p:cNvSpPr/>
          <p:nvPr/>
        </p:nvSpPr>
        <p:spPr>
          <a:xfrm>
            <a:off x="4137836" y="1320930"/>
            <a:ext cx="1382233" cy="688623"/>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Match to role</a:t>
            </a:r>
            <a:endParaRPr lang="en-AU" dirty="0"/>
          </a:p>
        </p:txBody>
      </p:sp>
      <p:sp>
        <p:nvSpPr>
          <p:cNvPr id="6" name="Rectangle 5"/>
          <p:cNvSpPr/>
          <p:nvPr/>
        </p:nvSpPr>
        <p:spPr>
          <a:xfrm>
            <a:off x="5970181" y="1320929"/>
            <a:ext cx="1531091" cy="688623"/>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Paperwork</a:t>
            </a:r>
            <a:endParaRPr lang="en-AU" dirty="0"/>
          </a:p>
        </p:txBody>
      </p:sp>
      <p:sp>
        <p:nvSpPr>
          <p:cNvPr id="7" name="Rectangle 6"/>
          <p:cNvSpPr/>
          <p:nvPr/>
        </p:nvSpPr>
        <p:spPr>
          <a:xfrm>
            <a:off x="7416208" y="2419628"/>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8" name="Bent Arrow 7"/>
          <p:cNvSpPr/>
          <p:nvPr/>
        </p:nvSpPr>
        <p:spPr>
          <a:xfrm rot="5400000">
            <a:off x="7727211" y="1548282"/>
            <a:ext cx="627321" cy="861237"/>
          </a:xfrm>
          <a:prstGeom prst="ben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solidFill>
                <a:schemeClr val="tx1"/>
              </a:solidFill>
            </a:endParaRPr>
          </a:p>
        </p:txBody>
      </p:sp>
      <p:sp>
        <p:nvSpPr>
          <p:cNvPr id="9" name="Rectangle 8"/>
          <p:cNvSpPr/>
          <p:nvPr/>
        </p:nvSpPr>
        <p:spPr>
          <a:xfrm>
            <a:off x="5520069" y="2419627"/>
            <a:ext cx="1382233" cy="688623"/>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Place in role</a:t>
            </a:r>
            <a:endParaRPr lang="en-AU" dirty="0"/>
          </a:p>
        </p:txBody>
      </p:sp>
      <p:sp>
        <p:nvSpPr>
          <p:cNvPr id="10" name="Rectangle 9"/>
          <p:cNvSpPr/>
          <p:nvPr/>
        </p:nvSpPr>
        <p:spPr>
          <a:xfrm>
            <a:off x="3661140" y="2419626"/>
            <a:ext cx="1382233" cy="688623"/>
          </a:xfrm>
          <a:prstGeom prst="rect">
            <a:avLst/>
          </a:prstGeom>
          <a:gradFill>
            <a:gsLst>
              <a:gs pos="11534">
                <a:srgbClr val="FFCF0D"/>
              </a:gs>
              <a:gs pos="85853">
                <a:srgbClr val="FFE95F"/>
              </a:gs>
              <a:gs pos="69900">
                <a:srgbClr val="FFE34E"/>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Mentor</a:t>
            </a:r>
            <a:endParaRPr lang="en-AU" dirty="0">
              <a:solidFill>
                <a:schemeClr val="tx1"/>
              </a:solidFill>
            </a:endParaRPr>
          </a:p>
        </p:txBody>
      </p:sp>
      <p:sp>
        <p:nvSpPr>
          <p:cNvPr id="11" name="Rectangle 10"/>
          <p:cNvSpPr/>
          <p:nvPr/>
        </p:nvSpPr>
        <p:spPr>
          <a:xfrm>
            <a:off x="1839433" y="2419625"/>
            <a:ext cx="1382233" cy="688623"/>
          </a:xfrm>
          <a:prstGeom prst="rect">
            <a:avLst/>
          </a:prstGeom>
          <a:gradFill>
            <a:gsLst>
              <a:gs pos="85000">
                <a:srgbClr val="FFE95E"/>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Support</a:t>
            </a:r>
            <a:endParaRPr lang="en-AU" dirty="0">
              <a:solidFill>
                <a:schemeClr val="tx1"/>
              </a:solidFill>
            </a:endParaRPr>
          </a:p>
        </p:txBody>
      </p:sp>
      <p:sp>
        <p:nvSpPr>
          <p:cNvPr id="12" name="Rectangle 11"/>
          <p:cNvSpPr/>
          <p:nvPr/>
        </p:nvSpPr>
        <p:spPr>
          <a:xfrm>
            <a:off x="457200" y="3513006"/>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13" name="Rectangle 12"/>
          <p:cNvSpPr/>
          <p:nvPr/>
        </p:nvSpPr>
        <p:spPr>
          <a:xfrm>
            <a:off x="2297518" y="3513006"/>
            <a:ext cx="1382233" cy="688623"/>
          </a:xfrm>
          <a:prstGeom prst="rect">
            <a:avLst/>
          </a:prstGeom>
          <a:gradFill>
            <a:gsLst>
              <a:gs pos="85000">
                <a:srgbClr val="FFE95E"/>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Support</a:t>
            </a:r>
            <a:endParaRPr lang="en-AU" dirty="0">
              <a:solidFill>
                <a:schemeClr val="tx1"/>
              </a:solidFill>
            </a:endParaRPr>
          </a:p>
        </p:txBody>
      </p:sp>
      <p:sp>
        <p:nvSpPr>
          <p:cNvPr id="14" name="Rectangle 13"/>
          <p:cNvSpPr/>
          <p:nvPr/>
        </p:nvSpPr>
        <p:spPr>
          <a:xfrm>
            <a:off x="4137836" y="3518319"/>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15" name="Rectangle 14"/>
          <p:cNvSpPr/>
          <p:nvPr/>
        </p:nvSpPr>
        <p:spPr>
          <a:xfrm>
            <a:off x="5970180" y="3513005"/>
            <a:ext cx="1531091" cy="688623"/>
          </a:xfrm>
          <a:prstGeom prst="rect">
            <a:avLst/>
          </a:prstGeom>
          <a:solidFill>
            <a:schemeClr val="accent2">
              <a:lumMod val="75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AU" sz="2400" dirty="0" smtClean="0"/>
              <a:t>Recognise</a:t>
            </a:r>
            <a:endParaRPr lang="en-AU" dirty="0"/>
          </a:p>
        </p:txBody>
      </p:sp>
      <p:sp>
        <p:nvSpPr>
          <p:cNvPr id="16" name="Rectangle 15"/>
          <p:cNvSpPr/>
          <p:nvPr/>
        </p:nvSpPr>
        <p:spPr>
          <a:xfrm>
            <a:off x="4616300" y="4643588"/>
            <a:ext cx="1382233" cy="688623"/>
          </a:xfrm>
          <a:prstGeom prst="rect">
            <a:avLst/>
          </a:prstGeom>
          <a:gradFill>
            <a:gsLst>
              <a:gs pos="84100">
                <a:srgbClr val="FFE85D"/>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Support</a:t>
            </a:r>
            <a:endParaRPr lang="en-AU" dirty="0">
              <a:solidFill>
                <a:schemeClr val="tx1"/>
              </a:solidFill>
            </a:endParaRPr>
          </a:p>
        </p:txBody>
      </p:sp>
      <p:sp>
        <p:nvSpPr>
          <p:cNvPr id="17" name="Rectangle 16"/>
          <p:cNvSpPr/>
          <p:nvPr/>
        </p:nvSpPr>
        <p:spPr>
          <a:xfrm>
            <a:off x="935664" y="4646074"/>
            <a:ext cx="1382233" cy="688623"/>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2400" dirty="0" smtClean="0"/>
              <a:t>Place in new role</a:t>
            </a:r>
            <a:endParaRPr lang="en-AU" dirty="0"/>
          </a:p>
        </p:txBody>
      </p:sp>
      <p:sp>
        <p:nvSpPr>
          <p:cNvPr id="18" name="Rectangle 17"/>
          <p:cNvSpPr/>
          <p:nvPr/>
        </p:nvSpPr>
        <p:spPr>
          <a:xfrm>
            <a:off x="2775982" y="4646074"/>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20" name="Right Arrow 19"/>
          <p:cNvSpPr/>
          <p:nvPr/>
        </p:nvSpPr>
        <p:spPr>
          <a:xfrm>
            <a:off x="1932470" y="1552512"/>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1" name="Right Arrow 20"/>
          <p:cNvSpPr/>
          <p:nvPr/>
        </p:nvSpPr>
        <p:spPr>
          <a:xfrm>
            <a:off x="3772788" y="1539916"/>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2" name="Right Arrow 21"/>
          <p:cNvSpPr/>
          <p:nvPr/>
        </p:nvSpPr>
        <p:spPr>
          <a:xfrm>
            <a:off x="5596751" y="1513698"/>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3" name="Right Arrow 22"/>
          <p:cNvSpPr/>
          <p:nvPr/>
        </p:nvSpPr>
        <p:spPr>
          <a:xfrm>
            <a:off x="1932470" y="3778960"/>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4" name="Right Arrow 23"/>
          <p:cNvSpPr/>
          <p:nvPr/>
        </p:nvSpPr>
        <p:spPr>
          <a:xfrm>
            <a:off x="3756433" y="3759115"/>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5" name="Right Arrow 24"/>
          <p:cNvSpPr/>
          <p:nvPr/>
        </p:nvSpPr>
        <p:spPr>
          <a:xfrm>
            <a:off x="5613106" y="3758212"/>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6" name="Right Arrow 25"/>
          <p:cNvSpPr/>
          <p:nvPr/>
        </p:nvSpPr>
        <p:spPr>
          <a:xfrm rot="10800000">
            <a:off x="7015072" y="2665735"/>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7" name="Right Arrow 26"/>
          <p:cNvSpPr/>
          <p:nvPr/>
        </p:nvSpPr>
        <p:spPr>
          <a:xfrm rot="10800000">
            <a:off x="5137538" y="2665735"/>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8" name="Right Arrow 27"/>
          <p:cNvSpPr/>
          <p:nvPr/>
        </p:nvSpPr>
        <p:spPr>
          <a:xfrm rot="10800000">
            <a:off x="3291898" y="2665736"/>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9" name="Right Arrow 28"/>
          <p:cNvSpPr/>
          <p:nvPr/>
        </p:nvSpPr>
        <p:spPr>
          <a:xfrm rot="10800000">
            <a:off x="4233769" y="4894850"/>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30" name="Right Arrow 29"/>
          <p:cNvSpPr/>
          <p:nvPr/>
        </p:nvSpPr>
        <p:spPr>
          <a:xfrm rot="10800000">
            <a:off x="2394895" y="4889698"/>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33" name="Bent Arrow 32"/>
          <p:cNvSpPr/>
          <p:nvPr/>
        </p:nvSpPr>
        <p:spPr>
          <a:xfrm rot="10800000">
            <a:off x="6255487" y="4395351"/>
            <a:ext cx="627321" cy="758594"/>
          </a:xfrm>
          <a:prstGeom prst="ben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solidFill>
                <a:schemeClr val="tx1"/>
              </a:solidFill>
            </a:endParaRPr>
          </a:p>
        </p:txBody>
      </p:sp>
      <p:sp>
        <p:nvSpPr>
          <p:cNvPr id="34" name="Bent Arrow 33"/>
          <p:cNvSpPr/>
          <p:nvPr/>
        </p:nvSpPr>
        <p:spPr>
          <a:xfrm rot="16200000" flipH="1">
            <a:off x="857508" y="2591248"/>
            <a:ext cx="695738" cy="937319"/>
          </a:xfrm>
          <a:prstGeom prst="ben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999335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8" y="956931"/>
            <a:ext cx="8229600" cy="2349796"/>
          </a:xfrm>
        </p:spPr>
        <p:txBody>
          <a:bodyPr>
            <a:normAutofit fontScale="90000"/>
          </a:bodyPr>
          <a:lstStyle/>
          <a:p>
            <a:r>
              <a:rPr lang="en-US" sz="3800" dirty="0" smtClean="0">
                <a:latin typeface="Roihu Bold" panose="02000000000000000000" pitchFamily="50" charset="0"/>
              </a:rPr>
              <a:t>Reality…</a:t>
            </a:r>
            <a:r>
              <a:rPr lang="en-US" dirty="0" smtClean="0">
                <a:latin typeface="Roihu Bold" panose="02000000000000000000" pitchFamily="50" charset="0"/>
              </a:rPr>
              <a:t> </a:t>
            </a:r>
            <a:br>
              <a:rPr lang="en-US" dirty="0" smtClean="0">
                <a:latin typeface="Roihu Bold" panose="02000000000000000000" pitchFamily="50" charset="0"/>
              </a:rPr>
            </a:br>
            <a:r>
              <a:rPr lang="en-US" dirty="0" smtClean="0">
                <a:latin typeface="Roihu Bold" panose="02000000000000000000" pitchFamily="50" charset="0"/>
              </a:rPr>
              <a:t/>
            </a:r>
            <a:br>
              <a:rPr lang="en-US" dirty="0" smtClean="0">
                <a:latin typeface="Roihu Bold" panose="02000000000000000000" pitchFamily="50" charset="0"/>
              </a:rPr>
            </a:br>
            <a:r>
              <a:rPr lang="en-US" dirty="0">
                <a:latin typeface="Roihu Bold" panose="02000000000000000000" pitchFamily="50" charset="0"/>
              </a:rPr>
              <a:t/>
            </a:r>
            <a:br>
              <a:rPr lang="en-US" dirty="0">
                <a:latin typeface="Roihu Bold" panose="02000000000000000000" pitchFamily="50" charset="0"/>
              </a:rPr>
            </a:br>
            <a:r>
              <a:rPr lang="en-US" dirty="0" smtClean="0">
                <a:latin typeface="Roihu Bold" panose="02000000000000000000" pitchFamily="50" charset="0"/>
              </a:rPr>
              <a:t>…</a:t>
            </a:r>
            <a:r>
              <a:rPr lang="en-US" dirty="0" smtClean="0">
                <a:latin typeface="Roihu Bold" panose="02000000000000000000" pitchFamily="50" charset="0"/>
              </a:rPr>
              <a:t>with </a:t>
            </a:r>
            <a:r>
              <a:rPr lang="en-US" dirty="0" smtClean="0">
                <a:latin typeface="Roihu Bold" panose="02000000000000000000" pitchFamily="50" charset="0"/>
              </a:rPr>
              <a:t>a dose of optimism </a:t>
            </a:r>
            <a:r>
              <a:rPr lang="en-US" dirty="0" smtClean="0">
                <a:latin typeface="Roihu Bold" panose="02000000000000000000" pitchFamily="50" charset="0"/>
                <a:sym typeface="Wingdings" panose="05000000000000000000" pitchFamily="2" charset="2"/>
              </a:rPr>
              <a:t></a:t>
            </a:r>
            <a:br>
              <a:rPr lang="en-US" dirty="0" smtClean="0">
                <a:latin typeface="Roihu Bold" panose="02000000000000000000" pitchFamily="50" charset="0"/>
                <a:sym typeface="Wingdings" panose="05000000000000000000" pitchFamily="2" charset="2"/>
              </a:rPr>
            </a:br>
            <a:r>
              <a:rPr lang="en-US" dirty="0" smtClean="0">
                <a:latin typeface="Roihu Bold" panose="02000000000000000000" pitchFamily="50" charset="0"/>
                <a:sym typeface="Wingdings" panose="05000000000000000000" pitchFamily="2" charset="2"/>
              </a:rPr>
              <a:t/>
            </a:r>
            <a:br>
              <a:rPr lang="en-US" dirty="0" smtClean="0">
                <a:latin typeface="Roihu Bold" panose="02000000000000000000" pitchFamily="50" charset="0"/>
                <a:sym typeface="Wingdings" panose="05000000000000000000" pitchFamily="2" charset="2"/>
              </a:rPr>
            </a:br>
            <a:r>
              <a:rPr lang="en-US" dirty="0">
                <a:latin typeface="Roihu Bold" panose="02000000000000000000" pitchFamily="50" charset="0"/>
                <a:sym typeface="Wingdings" panose="05000000000000000000" pitchFamily="2" charset="2"/>
              </a:rPr>
              <a:t/>
            </a:r>
            <a:br>
              <a:rPr lang="en-US" dirty="0">
                <a:latin typeface="Roihu Bold" panose="02000000000000000000" pitchFamily="50" charset="0"/>
                <a:sym typeface="Wingdings" panose="05000000000000000000" pitchFamily="2" charset="2"/>
              </a:rPr>
            </a:br>
            <a:r>
              <a:rPr lang="en-US" dirty="0" smtClean="0">
                <a:latin typeface="Roihu Bold" panose="02000000000000000000" pitchFamily="50" charset="0"/>
                <a:sym typeface="Wingdings" panose="05000000000000000000" pitchFamily="2" charset="2"/>
              </a:rPr>
              <a:t>(</a:t>
            </a:r>
            <a:r>
              <a:rPr lang="en-US" dirty="0" err="1" smtClean="0">
                <a:latin typeface="Roihu Bold" panose="02000000000000000000" pitchFamily="50" charset="0"/>
                <a:sym typeface="Wingdings" panose="05000000000000000000" pitchFamily="2" charset="2"/>
              </a:rPr>
              <a:t>ie</a:t>
            </a:r>
            <a:r>
              <a:rPr lang="en-US" dirty="0" smtClean="0">
                <a:latin typeface="Roihu Bold" panose="02000000000000000000" pitchFamily="50" charset="0"/>
                <a:sym typeface="Wingdings" panose="05000000000000000000" pitchFamily="2" charset="2"/>
              </a:rPr>
              <a:t>: there’s hope!)</a:t>
            </a:r>
            <a:endParaRPr lang="en-AU" dirty="0">
              <a:latin typeface="Roihu Bold" panose="02000000000000000000" pitchFamily="50" charset="0"/>
            </a:endParaRPr>
          </a:p>
        </p:txBody>
      </p:sp>
    </p:spTree>
    <p:extLst>
      <p:ext uri="{BB962C8B-B14F-4D97-AF65-F5344CB8AC3E}">
        <p14:creationId xmlns:p14="http://schemas.microsoft.com/office/powerpoint/2010/main" val="2525753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ihu Bold" panose="02000000000000000000" pitchFamily="50" charset="0"/>
              </a:rPr>
              <a:t>Reality </a:t>
            </a:r>
            <a:endParaRPr lang="en-AU" dirty="0">
              <a:latin typeface="Roihu Bold" panose="02000000000000000000" pitchFamily="50" charset="0"/>
            </a:endParaRPr>
          </a:p>
        </p:txBody>
      </p:sp>
      <p:sp>
        <p:nvSpPr>
          <p:cNvPr id="3" name="Rectangle 2"/>
          <p:cNvSpPr/>
          <p:nvPr/>
        </p:nvSpPr>
        <p:spPr>
          <a:xfrm>
            <a:off x="457200" y="1320932"/>
            <a:ext cx="1382233" cy="688621"/>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Advertise</a:t>
            </a:r>
            <a:endParaRPr lang="en-AU" dirty="0"/>
          </a:p>
        </p:txBody>
      </p:sp>
      <p:sp>
        <p:nvSpPr>
          <p:cNvPr id="4" name="Rectangle 3"/>
          <p:cNvSpPr/>
          <p:nvPr/>
        </p:nvSpPr>
        <p:spPr>
          <a:xfrm>
            <a:off x="2297518" y="1320931"/>
            <a:ext cx="1382233" cy="688622"/>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Recruit/ Interview</a:t>
            </a:r>
            <a:endParaRPr lang="en-AU" dirty="0"/>
          </a:p>
        </p:txBody>
      </p:sp>
      <p:sp>
        <p:nvSpPr>
          <p:cNvPr id="5" name="Rectangle 4"/>
          <p:cNvSpPr/>
          <p:nvPr/>
        </p:nvSpPr>
        <p:spPr>
          <a:xfrm>
            <a:off x="4137836" y="1320930"/>
            <a:ext cx="1382233" cy="688623"/>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Match to role</a:t>
            </a:r>
            <a:endParaRPr lang="en-AU" dirty="0"/>
          </a:p>
        </p:txBody>
      </p:sp>
      <p:sp>
        <p:nvSpPr>
          <p:cNvPr id="6" name="Rectangle 5"/>
          <p:cNvSpPr/>
          <p:nvPr/>
        </p:nvSpPr>
        <p:spPr>
          <a:xfrm>
            <a:off x="5970181" y="1320929"/>
            <a:ext cx="1531091" cy="688623"/>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Paperwork</a:t>
            </a:r>
            <a:endParaRPr lang="en-AU" dirty="0"/>
          </a:p>
        </p:txBody>
      </p:sp>
      <p:sp>
        <p:nvSpPr>
          <p:cNvPr id="7" name="Rectangle 6"/>
          <p:cNvSpPr/>
          <p:nvPr/>
        </p:nvSpPr>
        <p:spPr>
          <a:xfrm>
            <a:off x="7416208" y="2419628"/>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8" name="Bent Arrow 7"/>
          <p:cNvSpPr/>
          <p:nvPr/>
        </p:nvSpPr>
        <p:spPr>
          <a:xfrm rot="5400000">
            <a:off x="7727211" y="1548282"/>
            <a:ext cx="627321" cy="861237"/>
          </a:xfrm>
          <a:prstGeom prst="ben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solidFill>
                <a:schemeClr val="tx1"/>
              </a:solidFill>
            </a:endParaRPr>
          </a:p>
        </p:txBody>
      </p:sp>
      <p:sp>
        <p:nvSpPr>
          <p:cNvPr id="9" name="Rectangle 8"/>
          <p:cNvSpPr/>
          <p:nvPr/>
        </p:nvSpPr>
        <p:spPr>
          <a:xfrm>
            <a:off x="5520069" y="2419627"/>
            <a:ext cx="1382233" cy="688623"/>
          </a:xfrm>
          <a:prstGeom prst="rect">
            <a:avLst/>
          </a:prstGeom>
          <a:solidFill>
            <a:srgbClr val="91004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smtClean="0"/>
              <a:t>Place in role</a:t>
            </a:r>
            <a:endParaRPr lang="en-AU" dirty="0"/>
          </a:p>
        </p:txBody>
      </p:sp>
      <p:sp>
        <p:nvSpPr>
          <p:cNvPr id="10" name="Rectangle 9"/>
          <p:cNvSpPr/>
          <p:nvPr/>
        </p:nvSpPr>
        <p:spPr>
          <a:xfrm>
            <a:off x="3661140" y="2419626"/>
            <a:ext cx="1382233" cy="688623"/>
          </a:xfrm>
          <a:prstGeom prst="rect">
            <a:avLst/>
          </a:prstGeom>
          <a:gradFill>
            <a:gsLst>
              <a:gs pos="11534">
                <a:srgbClr val="FFCF0D"/>
              </a:gs>
              <a:gs pos="85853">
                <a:srgbClr val="FFE95F"/>
              </a:gs>
              <a:gs pos="69900">
                <a:srgbClr val="FFE34E"/>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Mentor</a:t>
            </a:r>
            <a:endParaRPr lang="en-AU" dirty="0">
              <a:solidFill>
                <a:schemeClr val="tx1"/>
              </a:solidFill>
            </a:endParaRPr>
          </a:p>
        </p:txBody>
      </p:sp>
      <p:sp>
        <p:nvSpPr>
          <p:cNvPr id="11" name="Rectangle 10"/>
          <p:cNvSpPr/>
          <p:nvPr/>
        </p:nvSpPr>
        <p:spPr>
          <a:xfrm>
            <a:off x="1839433" y="2419625"/>
            <a:ext cx="1382233" cy="688623"/>
          </a:xfrm>
          <a:prstGeom prst="rect">
            <a:avLst/>
          </a:prstGeom>
          <a:gradFill>
            <a:gsLst>
              <a:gs pos="85000">
                <a:srgbClr val="FFE95E"/>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Support</a:t>
            </a:r>
            <a:endParaRPr lang="en-AU" dirty="0">
              <a:solidFill>
                <a:schemeClr val="tx1"/>
              </a:solidFill>
            </a:endParaRPr>
          </a:p>
        </p:txBody>
      </p:sp>
      <p:sp>
        <p:nvSpPr>
          <p:cNvPr id="12" name="Rectangle 11"/>
          <p:cNvSpPr/>
          <p:nvPr/>
        </p:nvSpPr>
        <p:spPr>
          <a:xfrm>
            <a:off x="457200" y="3513006"/>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13" name="Rectangle 12"/>
          <p:cNvSpPr/>
          <p:nvPr/>
        </p:nvSpPr>
        <p:spPr>
          <a:xfrm>
            <a:off x="2297518" y="3513006"/>
            <a:ext cx="1382233" cy="688623"/>
          </a:xfrm>
          <a:prstGeom prst="rect">
            <a:avLst/>
          </a:prstGeom>
          <a:gradFill>
            <a:gsLst>
              <a:gs pos="85000">
                <a:srgbClr val="FFE95E"/>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Support</a:t>
            </a:r>
            <a:endParaRPr lang="en-AU" dirty="0">
              <a:solidFill>
                <a:schemeClr val="tx1"/>
              </a:solidFill>
            </a:endParaRPr>
          </a:p>
        </p:txBody>
      </p:sp>
      <p:sp>
        <p:nvSpPr>
          <p:cNvPr id="14" name="Rectangle 13"/>
          <p:cNvSpPr/>
          <p:nvPr/>
        </p:nvSpPr>
        <p:spPr>
          <a:xfrm>
            <a:off x="4137836" y="3518319"/>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15" name="Rectangle 14"/>
          <p:cNvSpPr/>
          <p:nvPr/>
        </p:nvSpPr>
        <p:spPr>
          <a:xfrm>
            <a:off x="5970180" y="3513005"/>
            <a:ext cx="1531091" cy="688623"/>
          </a:xfrm>
          <a:prstGeom prst="rect">
            <a:avLst/>
          </a:prstGeom>
          <a:solidFill>
            <a:schemeClr val="accent2">
              <a:lumMod val="75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AU" sz="2400" dirty="0" smtClean="0"/>
              <a:t>Recognise</a:t>
            </a:r>
            <a:endParaRPr lang="en-AU" dirty="0"/>
          </a:p>
        </p:txBody>
      </p:sp>
      <p:sp>
        <p:nvSpPr>
          <p:cNvPr id="16" name="Rectangle 15"/>
          <p:cNvSpPr/>
          <p:nvPr/>
        </p:nvSpPr>
        <p:spPr>
          <a:xfrm>
            <a:off x="4616300" y="4643588"/>
            <a:ext cx="1382233" cy="688623"/>
          </a:xfrm>
          <a:prstGeom prst="rect">
            <a:avLst/>
          </a:prstGeom>
          <a:gradFill>
            <a:gsLst>
              <a:gs pos="84100">
                <a:srgbClr val="FFE85D"/>
              </a:gs>
              <a:gs pos="0">
                <a:schemeClr val="accent3">
                  <a:tint val="100000"/>
                  <a:shade val="100000"/>
                  <a:satMod val="130000"/>
                </a:schemeClr>
              </a:gs>
              <a:gs pos="100000">
                <a:schemeClr val="accent3">
                  <a:tint val="50000"/>
                  <a:shade val="100000"/>
                  <a:satMod val="350000"/>
                </a:schemeClr>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dirty="0" smtClean="0">
                <a:solidFill>
                  <a:schemeClr val="tx1"/>
                </a:solidFill>
              </a:rPr>
              <a:t>Support</a:t>
            </a:r>
            <a:endParaRPr lang="en-AU" dirty="0">
              <a:solidFill>
                <a:schemeClr val="tx1"/>
              </a:solidFill>
            </a:endParaRPr>
          </a:p>
        </p:txBody>
      </p:sp>
      <p:sp>
        <p:nvSpPr>
          <p:cNvPr id="17" name="Rectangle 16"/>
          <p:cNvSpPr/>
          <p:nvPr/>
        </p:nvSpPr>
        <p:spPr>
          <a:xfrm>
            <a:off x="935664" y="4646074"/>
            <a:ext cx="1382233" cy="688623"/>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2400" dirty="0" smtClean="0"/>
              <a:t>Place in new role</a:t>
            </a:r>
            <a:endParaRPr lang="en-AU" dirty="0"/>
          </a:p>
        </p:txBody>
      </p:sp>
      <p:sp>
        <p:nvSpPr>
          <p:cNvPr id="18" name="Rectangle 17"/>
          <p:cNvSpPr/>
          <p:nvPr/>
        </p:nvSpPr>
        <p:spPr>
          <a:xfrm>
            <a:off x="2775982" y="4646074"/>
            <a:ext cx="1382233" cy="688623"/>
          </a:xfrm>
          <a:prstGeom prst="rect">
            <a:avLst/>
          </a:prstGeom>
          <a:solidFill>
            <a:schemeClr val="accent4"/>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2400" dirty="0" smtClean="0"/>
              <a:t>Train</a:t>
            </a:r>
            <a:endParaRPr lang="en-AU" dirty="0"/>
          </a:p>
        </p:txBody>
      </p:sp>
      <p:sp>
        <p:nvSpPr>
          <p:cNvPr id="20" name="Right Arrow 19"/>
          <p:cNvSpPr/>
          <p:nvPr/>
        </p:nvSpPr>
        <p:spPr>
          <a:xfrm>
            <a:off x="1932470" y="1552512"/>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1" name="Right Arrow 20"/>
          <p:cNvSpPr/>
          <p:nvPr/>
        </p:nvSpPr>
        <p:spPr>
          <a:xfrm>
            <a:off x="3772788" y="1539916"/>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2" name="Right Arrow 21"/>
          <p:cNvSpPr/>
          <p:nvPr/>
        </p:nvSpPr>
        <p:spPr>
          <a:xfrm>
            <a:off x="5596751" y="1513698"/>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3" name="Right Arrow 22"/>
          <p:cNvSpPr/>
          <p:nvPr/>
        </p:nvSpPr>
        <p:spPr>
          <a:xfrm>
            <a:off x="1932470" y="3778960"/>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4" name="Right Arrow 23"/>
          <p:cNvSpPr/>
          <p:nvPr/>
        </p:nvSpPr>
        <p:spPr>
          <a:xfrm>
            <a:off x="3756433" y="3759115"/>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5" name="Right Arrow 24"/>
          <p:cNvSpPr/>
          <p:nvPr/>
        </p:nvSpPr>
        <p:spPr>
          <a:xfrm>
            <a:off x="5613106" y="3758212"/>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6" name="Right Arrow 25"/>
          <p:cNvSpPr/>
          <p:nvPr/>
        </p:nvSpPr>
        <p:spPr>
          <a:xfrm rot="10800000">
            <a:off x="7015072" y="2665735"/>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7" name="Right Arrow 26"/>
          <p:cNvSpPr/>
          <p:nvPr/>
        </p:nvSpPr>
        <p:spPr>
          <a:xfrm rot="10800000">
            <a:off x="5137538" y="2665735"/>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8" name="Right Arrow 27"/>
          <p:cNvSpPr/>
          <p:nvPr/>
        </p:nvSpPr>
        <p:spPr>
          <a:xfrm rot="10800000">
            <a:off x="3291898" y="2665736"/>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29" name="Right Arrow 28"/>
          <p:cNvSpPr/>
          <p:nvPr/>
        </p:nvSpPr>
        <p:spPr>
          <a:xfrm rot="10800000">
            <a:off x="4233769" y="4894850"/>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30" name="Right Arrow 29"/>
          <p:cNvSpPr/>
          <p:nvPr/>
        </p:nvSpPr>
        <p:spPr>
          <a:xfrm rot="10800000">
            <a:off x="2394895" y="4889698"/>
            <a:ext cx="288366" cy="196401"/>
          </a:xfrm>
          <a:prstGeom prst="righ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p>
        </p:txBody>
      </p:sp>
      <p:sp>
        <p:nvSpPr>
          <p:cNvPr id="33" name="Bent Arrow 32"/>
          <p:cNvSpPr/>
          <p:nvPr/>
        </p:nvSpPr>
        <p:spPr>
          <a:xfrm rot="10800000">
            <a:off x="6255487" y="4395351"/>
            <a:ext cx="627321" cy="758594"/>
          </a:xfrm>
          <a:prstGeom prst="ben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solidFill>
                <a:schemeClr val="tx1"/>
              </a:solidFill>
            </a:endParaRPr>
          </a:p>
        </p:txBody>
      </p:sp>
      <p:sp>
        <p:nvSpPr>
          <p:cNvPr id="34" name="Bent Arrow 33"/>
          <p:cNvSpPr/>
          <p:nvPr/>
        </p:nvSpPr>
        <p:spPr>
          <a:xfrm rot="16200000" flipH="1">
            <a:off x="857508" y="2591248"/>
            <a:ext cx="695738" cy="937319"/>
          </a:xfrm>
          <a:prstGeom prst="bentArrow">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AU">
              <a:solidFill>
                <a:schemeClr val="tx1"/>
              </a:solidFill>
            </a:endParaRPr>
          </a:p>
        </p:txBody>
      </p:sp>
      <p:pic>
        <p:nvPicPr>
          <p:cNvPr id="39" name="Picture 38"/>
          <p:cNvPicPr>
            <a:picLocks noChangeAspect="1"/>
          </p:cNvPicPr>
          <p:nvPr/>
        </p:nvPicPr>
        <p:blipFill>
          <a:blip r:embed="rId3"/>
          <a:stretch>
            <a:fillRect/>
          </a:stretch>
        </p:blipFill>
        <p:spPr>
          <a:xfrm>
            <a:off x="3341469" y="738657"/>
            <a:ext cx="639341" cy="650758"/>
          </a:xfrm>
          <a:prstGeom prst="rect">
            <a:avLst/>
          </a:prstGeom>
          <a:ln>
            <a:solidFill>
              <a:schemeClr val="accent1"/>
            </a:solidFill>
          </a:ln>
        </p:spPr>
      </p:pic>
      <p:pic>
        <p:nvPicPr>
          <p:cNvPr id="35" name="Picture 34"/>
          <p:cNvPicPr>
            <a:picLocks noChangeAspect="1"/>
          </p:cNvPicPr>
          <p:nvPr/>
        </p:nvPicPr>
        <p:blipFill>
          <a:blip r:embed="rId3"/>
          <a:stretch>
            <a:fillRect/>
          </a:stretch>
        </p:blipFill>
        <p:spPr>
          <a:xfrm>
            <a:off x="6612065" y="801827"/>
            <a:ext cx="639341" cy="650758"/>
          </a:xfrm>
          <a:prstGeom prst="rect">
            <a:avLst/>
          </a:prstGeom>
          <a:ln>
            <a:solidFill>
              <a:schemeClr val="accent1"/>
            </a:solidFill>
          </a:ln>
        </p:spPr>
      </p:pic>
      <p:pic>
        <p:nvPicPr>
          <p:cNvPr id="36" name="Picture 35"/>
          <p:cNvPicPr>
            <a:picLocks noChangeAspect="1"/>
          </p:cNvPicPr>
          <p:nvPr/>
        </p:nvPicPr>
        <p:blipFill>
          <a:blip r:embed="rId3"/>
          <a:stretch>
            <a:fillRect/>
          </a:stretch>
        </p:blipFill>
        <p:spPr>
          <a:xfrm>
            <a:off x="8008734" y="2982724"/>
            <a:ext cx="639341" cy="650758"/>
          </a:xfrm>
          <a:prstGeom prst="rect">
            <a:avLst/>
          </a:prstGeom>
          <a:ln>
            <a:solidFill>
              <a:schemeClr val="accent1"/>
            </a:solidFill>
          </a:ln>
        </p:spPr>
      </p:pic>
      <p:pic>
        <p:nvPicPr>
          <p:cNvPr id="37" name="Picture 36"/>
          <p:cNvPicPr>
            <a:picLocks noChangeAspect="1"/>
          </p:cNvPicPr>
          <p:nvPr/>
        </p:nvPicPr>
        <p:blipFill>
          <a:blip r:embed="rId3"/>
          <a:stretch>
            <a:fillRect/>
          </a:stretch>
        </p:blipFill>
        <p:spPr>
          <a:xfrm>
            <a:off x="4546498" y="1995869"/>
            <a:ext cx="639341" cy="650758"/>
          </a:xfrm>
          <a:prstGeom prst="rect">
            <a:avLst/>
          </a:prstGeom>
          <a:ln>
            <a:solidFill>
              <a:schemeClr val="accent1"/>
            </a:solidFill>
          </a:ln>
        </p:spPr>
      </p:pic>
      <p:pic>
        <p:nvPicPr>
          <p:cNvPr id="38" name="Picture 37"/>
          <p:cNvPicPr>
            <a:picLocks noChangeAspect="1"/>
          </p:cNvPicPr>
          <p:nvPr/>
        </p:nvPicPr>
        <p:blipFill>
          <a:blip r:embed="rId3"/>
          <a:stretch>
            <a:fillRect/>
          </a:stretch>
        </p:blipFill>
        <p:spPr>
          <a:xfrm>
            <a:off x="2189665" y="3005106"/>
            <a:ext cx="639341" cy="650758"/>
          </a:xfrm>
          <a:prstGeom prst="rect">
            <a:avLst/>
          </a:prstGeom>
          <a:ln>
            <a:solidFill>
              <a:schemeClr val="accent1"/>
            </a:solidFill>
          </a:ln>
        </p:spPr>
      </p:pic>
      <p:pic>
        <p:nvPicPr>
          <p:cNvPr id="40" name="Picture 39"/>
          <p:cNvPicPr>
            <a:picLocks noChangeAspect="1"/>
          </p:cNvPicPr>
          <p:nvPr/>
        </p:nvPicPr>
        <p:blipFill>
          <a:blip r:embed="rId3"/>
          <a:stretch>
            <a:fillRect/>
          </a:stretch>
        </p:blipFill>
        <p:spPr>
          <a:xfrm>
            <a:off x="7303438" y="4069972"/>
            <a:ext cx="639341" cy="650758"/>
          </a:xfrm>
          <a:prstGeom prst="rect">
            <a:avLst/>
          </a:prstGeom>
          <a:ln>
            <a:solidFill>
              <a:schemeClr val="accent1"/>
            </a:solidFill>
          </a:ln>
        </p:spPr>
      </p:pic>
      <p:pic>
        <p:nvPicPr>
          <p:cNvPr id="41" name="Picture 40"/>
          <p:cNvPicPr>
            <a:picLocks noChangeAspect="1"/>
          </p:cNvPicPr>
          <p:nvPr/>
        </p:nvPicPr>
        <p:blipFill>
          <a:blip r:embed="rId3"/>
          <a:stretch>
            <a:fillRect/>
          </a:stretch>
        </p:blipFill>
        <p:spPr>
          <a:xfrm>
            <a:off x="387247" y="5054324"/>
            <a:ext cx="639341" cy="650758"/>
          </a:xfrm>
          <a:prstGeom prst="rect">
            <a:avLst/>
          </a:prstGeom>
          <a:ln>
            <a:solidFill>
              <a:schemeClr val="accent1"/>
            </a:solidFill>
          </a:ln>
        </p:spPr>
      </p:pic>
    </p:spTree>
    <p:extLst>
      <p:ext uri="{BB962C8B-B14F-4D97-AF65-F5344CB8AC3E}">
        <p14:creationId xmlns:p14="http://schemas.microsoft.com/office/powerpoint/2010/main" val="506612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827088" y="1700213"/>
            <a:ext cx="7772400" cy="4495800"/>
          </a:xfrm>
        </p:spPr>
        <p:txBody>
          <a:bodyPr/>
          <a:lstStyle/>
          <a:p>
            <a:pPr marL="381000" indent="-381000" algn="ctr" eaLnBrk="1" hangingPunct="1">
              <a:buFontTx/>
              <a:buNone/>
            </a:pPr>
            <a:r>
              <a:rPr lang="en-AU" sz="4400" b="1" dirty="0" smtClean="0">
                <a:solidFill>
                  <a:srgbClr val="910042"/>
                </a:solidFill>
              </a:rPr>
              <a:t>What is success? </a:t>
            </a:r>
          </a:p>
          <a:p>
            <a:pPr marL="381000" indent="-381000" algn="ctr" eaLnBrk="1" hangingPunct="1">
              <a:buFontTx/>
              <a:buNone/>
            </a:pPr>
            <a:endParaRPr lang="en-AU" sz="4400" b="1" dirty="0" smtClean="0">
              <a:solidFill>
                <a:srgbClr val="54244A"/>
              </a:solidFill>
            </a:endParaRPr>
          </a:p>
          <a:p>
            <a:pPr marL="381000" indent="-381000" algn="ctr" eaLnBrk="1" hangingPunct="1">
              <a:buFontTx/>
              <a:buNone/>
            </a:pPr>
            <a:endParaRPr lang="en-AU" sz="4400" b="1" dirty="0" smtClean="0">
              <a:solidFill>
                <a:schemeClr val="tx1">
                  <a:lumMod val="75000"/>
                </a:schemeClr>
              </a:solidFill>
            </a:endParaRPr>
          </a:p>
          <a:p>
            <a:pPr marL="381000" indent="-381000" algn="ctr" eaLnBrk="1" hangingPunct="1">
              <a:buFontTx/>
              <a:buNone/>
            </a:pPr>
            <a:endParaRPr lang="en-US" sz="2800" b="1" i="1" dirty="0" smtClean="0">
              <a:solidFill>
                <a:schemeClr val="tx1">
                  <a:lumMod val="75000"/>
                </a:schemeClr>
              </a:solidFill>
            </a:endParaRPr>
          </a:p>
        </p:txBody>
      </p:sp>
      <p:pic>
        <p:nvPicPr>
          <p:cNvPr id="3" name="Picture 2"/>
          <p:cNvPicPr>
            <a:picLocks noChangeAspect="1"/>
          </p:cNvPicPr>
          <p:nvPr/>
        </p:nvPicPr>
        <p:blipFill>
          <a:blip r:embed="rId4"/>
          <a:stretch>
            <a:fillRect/>
          </a:stretch>
        </p:blipFill>
        <p:spPr>
          <a:xfrm>
            <a:off x="3458793" y="2870306"/>
            <a:ext cx="2487724" cy="2532148"/>
          </a:xfrm>
          <a:prstGeom prst="rect">
            <a:avLst/>
          </a:prstGeom>
        </p:spPr>
      </p:pic>
    </p:spTree>
    <p:custDataLst>
      <p:tags r:id="rId1"/>
    </p:custDataLst>
    <p:extLst>
      <p:ext uri="{BB962C8B-B14F-4D97-AF65-F5344CB8AC3E}">
        <p14:creationId xmlns:p14="http://schemas.microsoft.com/office/powerpoint/2010/main" val="422726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ihu Bold" panose="02000000000000000000" pitchFamily="50" charset="0"/>
              </a:rPr>
              <a:t>How do you measure success?</a:t>
            </a:r>
            <a:endParaRPr lang="en-AU" dirty="0">
              <a:latin typeface="Roihu Bold" panose="02000000000000000000" pitchFamily="50" charset="0"/>
            </a:endParaRPr>
          </a:p>
        </p:txBody>
      </p:sp>
      <p:sp>
        <p:nvSpPr>
          <p:cNvPr id="6" name="TextBox 5"/>
          <p:cNvSpPr txBox="1"/>
          <p:nvPr/>
        </p:nvSpPr>
        <p:spPr>
          <a:xfrm>
            <a:off x="457200" y="1326244"/>
            <a:ext cx="8027581" cy="4401205"/>
          </a:xfrm>
          <a:prstGeom prst="rect">
            <a:avLst/>
          </a:prstGeom>
          <a:noFill/>
        </p:spPr>
        <p:txBody>
          <a:bodyPr wrap="square" rtlCol="0">
            <a:spAutoFit/>
          </a:bodyPr>
          <a:lstStyle/>
          <a:p>
            <a:r>
              <a:rPr lang="en-AU" sz="2800" u="sng" dirty="0" smtClean="0"/>
              <a:t>Quantitative (numbers):</a:t>
            </a:r>
          </a:p>
          <a:p>
            <a:pPr marL="457200" indent="-457200">
              <a:buFont typeface="Arial" panose="020B0604020202020204" pitchFamily="34" charset="0"/>
              <a:buChar char="•"/>
            </a:pPr>
            <a:r>
              <a:rPr lang="en-AU" sz="2800" dirty="0" smtClean="0"/>
              <a:t># of clients supports</a:t>
            </a:r>
          </a:p>
          <a:p>
            <a:pPr marL="457200" indent="-457200">
              <a:buFont typeface="Arial" panose="020B0604020202020204" pitchFamily="34" charset="0"/>
              <a:buChar char="•"/>
            </a:pPr>
            <a:r>
              <a:rPr lang="en-AU" sz="2800" dirty="0" smtClean="0"/>
              <a:t># of volunteer hours </a:t>
            </a:r>
            <a:endParaRPr lang="en-AU" sz="2800" dirty="0"/>
          </a:p>
          <a:p>
            <a:endParaRPr lang="en-AU" sz="2800" dirty="0" smtClean="0"/>
          </a:p>
          <a:p>
            <a:r>
              <a:rPr lang="en-AU" sz="2800" u="sng" dirty="0" smtClean="0"/>
              <a:t>Qualitative (quality): </a:t>
            </a:r>
          </a:p>
          <a:p>
            <a:pPr marL="457200" indent="-457200">
              <a:buFont typeface="Arial" panose="020B0604020202020204" pitchFamily="34" charset="0"/>
              <a:buChar char="•"/>
            </a:pPr>
            <a:r>
              <a:rPr lang="en-AU" sz="2800" dirty="0" smtClean="0"/>
              <a:t>What “extra” supports were provided that wouldn’t exist without volunteer support?</a:t>
            </a:r>
          </a:p>
          <a:p>
            <a:pPr marL="457200" indent="-457200">
              <a:buFont typeface="Arial" panose="020B0604020202020204" pitchFamily="34" charset="0"/>
              <a:buChar char="•"/>
            </a:pPr>
            <a:r>
              <a:rPr lang="en-AU" sz="2800" dirty="0" smtClean="0"/>
              <a:t>What kind of feedback are you getting from clients? </a:t>
            </a:r>
          </a:p>
          <a:p>
            <a:pPr marL="457200" indent="-457200">
              <a:buFont typeface="Arial" panose="020B0604020202020204" pitchFamily="34" charset="0"/>
              <a:buChar char="•"/>
            </a:pPr>
            <a:r>
              <a:rPr lang="en-AU" sz="2800" dirty="0" smtClean="0"/>
              <a:t>What new ideas have volunteers offered?</a:t>
            </a:r>
            <a:endParaRPr lang="en-AU" sz="2800" dirty="0"/>
          </a:p>
        </p:txBody>
      </p:sp>
    </p:spTree>
    <p:extLst>
      <p:ext uri="{BB962C8B-B14F-4D97-AF65-F5344CB8AC3E}">
        <p14:creationId xmlns:p14="http://schemas.microsoft.com/office/powerpoint/2010/main" val="3164832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BH">
      <a:dk1>
        <a:srgbClr val="4E4B47"/>
      </a:dk1>
      <a:lt1>
        <a:sysClr val="window" lastClr="FFFFFF"/>
      </a:lt1>
      <a:dk2>
        <a:srgbClr val="4E4B47"/>
      </a:dk2>
      <a:lt2>
        <a:srgbClr val="FFFFFE"/>
      </a:lt2>
      <a:accent1>
        <a:srgbClr val="6B0032"/>
      </a:accent1>
      <a:accent2>
        <a:srgbClr val="ABCB2A"/>
      </a:accent2>
      <a:accent3>
        <a:srgbClr val="F6BC1C"/>
      </a:accent3>
      <a:accent4>
        <a:srgbClr val="E47823"/>
      </a:accent4>
      <a:accent5>
        <a:srgbClr val="00A5D8"/>
      </a:accent5>
      <a:accent6>
        <a:srgbClr val="6B0032"/>
      </a:accent6>
      <a:hlink>
        <a:srgbClr val="6B0032"/>
      </a:hlink>
      <a:folHlink>
        <a:srgbClr val="6B00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HE7733_PowerpointTemplate_v1" id="{41733577-1F39-E342-9B95-D773383E5972}" vid="{82D2191D-D22D-3A41-A13C-7F4B2B3289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HDocument" ma:contentTypeID="0x01010093E098A5274FB248934D8C3AA026BC8B00861324210847EB4F876BD80245C051FC" ma:contentTypeVersion="6" ma:contentTypeDescription="" ma:contentTypeScope="" ma:versionID="5c7ce0b053f6c3b1a03a104a562131e2">
  <xsd:schema xmlns:xsd="http://www.w3.org/2001/XMLSchema" xmlns:xs="http://www.w3.org/2001/XMLSchema" xmlns:p="http://schemas.microsoft.com/office/2006/metadata/properties" xmlns:ns2="35f5d2b4-b17c-4f9f-9702-7f86cdf9b96e" xmlns:ns3="http://schemas.microsoft.com/sharepoint/v4" targetNamespace="http://schemas.microsoft.com/office/2006/metadata/properties" ma:root="true" ma:fieldsID="75cd37830380127f4378a2a02193493d" ns2:_="" ns3:_="">
    <xsd:import namespace="35f5d2b4-b17c-4f9f-9702-7f86cdf9b96e"/>
    <xsd:import namespace="http://schemas.microsoft.com/sharepoint/v4"/>
    <xsd:element name="properties">
      <xsd:complexType>
        <xsd:sequence>
          <xsd:element name="documentManagement">
            <xsd:complexType>
              <xsd:all>
                <xsd:element ref="ns2:h5048d7d96164ec99c732e43dfc05a44" minOccurs="0"/>
                <xsd:element ref="ns2:TaxCatchAll" minOccurs="0"/>
                <xsd:element ref="ns2:TaxCatchAllLabel" minOccurs="0"/>
                <xsd:element ref="ns2:BHDocumentDescript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5d2b4-b17c-4f9f-9702-7f86cdf9b96e" elementFormDefault="qualified">
    <xsd:import namespace="http://schemas.microsoft.com/office/2006/documentManagement/types"/>
    <xsd:import namespace="http://schemas.microsoft.com/office/infopath/2007/PartnerControls"/>
    <xsd:element name="h5048d7d96164ec99c732e43dfc05a44" ma:index="8" ma:taxonomy="true" ma:internalName="h5048d7d96164ec99c732e43dfc05a44" ma:taxonomyFieldName="Document_x0020_Type" ma:displayName="Document Type" ma:default="" ma:fieldId="{15048d7d-9616-4ec9-9c73-2e43dfc05a44}" ma:sspId="5df48394-3e60-4807-9e51-1db332a89fb0" ma:termSetId="95f00ddf-2a4b-4568-9e3d-90303592f927"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12dbe7e-4935-4a14-8f22-3aaad2c07648}" ma:internalName="TaxCatchAll" ma:showField="CatchAllData" ma:web="35f5d2b4-b17c-4f9f-9702-7f86cdf9b96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12dbe7e-4935-4a14-8f22-3aaad2c07648}" ma:internalName="TaxCatchAllLabel" ma:readOnly="true" ma:showField="CatchAllDataLabel" ma:web="35f5d2b4-b17c-4f9f-9702-7f86cdf9b96e">
      <xsd:complexType>
        <xsd:complexContent>
          <xsd:extension base="dms:MultiChoiceLookup">
            <xsd:sequence>
              <xsd:element name="Value" type="dms:Lookup" maxOccurs="unbounded" minOccurs="0" nillable="true"/>
            </xsd:sequence>
          </xsd:extension>
        </xsd:complexContent>
      </xsd:complexType>
    </xsd:element>
    <xsd:element name="BHDocumentDescription" ma:index="12" nillable="true" ma:displayName="Document Description" ma:internalName="BH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5048d7d96164ec99c732e43dfc05a44 xmlns="35f5d2b4-b17c-4f9f-9702-7f86cdf9b96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0318c15e-9f7c-4e65-a0d1-a6cf20231f61</TermId>
        </TermInfo>
      </Terms>
    </h5048d7d96164ec99c732e43dfc05a44>
    <IconOverlay xmlns="http://schemas.microsoft.com/sharepoint/v4" xsi:nil="true"/>
    <BHDocumentDescription xmlns="35f5d2b4-b17c-4f9f-9702-7f86cdf9b96e" xsi:nil="true"/>
    <TaxCatchAll xmlns="35f5d2b4-b17c-4f9f-9702-7f86cdf9b96e">
      <Value>14</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E4956-EFB7-4175-AEA4-B8550CDEB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5d2b4-b17c-4f9f-9702-7f86cdf9b96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CB9AC0-5F5A-4964-A747-A6C8B9131251}">
  <ds:schemaRefs>
    <ds:schemaRef ds:uri="http://www.w3.org/XML/1998/namespace"/>
    <ds:schemaRef ds:uri="http://purl.org/dc/dcmitype/"/>
    <ds:schemaRef ds:uri="35f5d2b4-b17c-4f9f-9702-7f86cdf9b96e"/>
    <ds:schemaRef ds:uri="http://schemas.microsoft.com/office/2006/documentManagement/types"/>
    <ds:schemaRef ds:uri="http://purl.org/dc/terms/"/>
    <ds:schemaRef ds:uri="http://schemas.microsoft.com/office/2006/metadata/properties"/>
    <ds:schemaRef ds:uri="http://schemas.microsoft.com/sharepoint/v4"/>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D493600-6377-46BF-AFE1-D4FD4ABE3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all colours (1)</Template>
  <TotalTime>6390</TotalTime>
  <Words>1130</Words>
  <Application>Microsoft Office PowerPoint</Application>
  <PresentationFormat>On-screen Show (4:3)</PresentationFormat>
  <Paragraphs>148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Roihu Bold</vt:lpstr>
      <vt:lpstr>Wingdings</vt:lpstr>
      <vt:lpstr>Office Theme</vt:lpstr>
      <vt:lpstr>The Value of Volunteers</vt:lpstr>
      <vt:lpstr>PowerPoint Presentation</vt:lpstr>
      <vt:lpstr>PowerPoint Presentation</vt:lpstr>
      <vt:lpstr>Perception</vt:lpstr>
      <vt:lpstr>Reality </vt:lpstr>
      <vt:lpstr>Reality…    …with a dose of optimism    (ie: there’s hope!)</vt:lpstr>
      <vt:lpstr>Reality </vt:lpstr>
      <vt:lpstr>PowerPoint Presentation</vt:lpstr>
      <vt:lpstr>How do you measure success?</vt:lpstr>
      <vt:lpstr>PowerPoint Presentation</vt:lpstr>
      <vt:lpstr>The Right Person </vt:lpstr>
      <vt:lpstr>The Right Role</vt:lpstr>
      <vt:lpstr>The Right Time</vt:lpstr>
      <vt:lpstr>PowerPoint Presentation</vt:lpstr>
      <vt:lpstr>Good boundaries minimise problems! </vt:lpstr>
      <vt:lpstr>PowerPoint Presentation</vt:lpstr>
      <vt:lpstr>What is your organizational culture?</vt:lpstr>
      <vt:lpstr>What is your organizational culture?</vt:lpstr>
      <vt:lpstr>Back to the cup!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Orientation</dc:title>
  <dc:creator>JESSICA CONNOR KENNEDY</dc:creator>
  <cp:lastModifiedBy>JENNIFER WALSH</cp:lastModifiedBy>
  <cp:revision>120</cp:revision>
  <cp:lastPrinted>2018-10-15T00:04:08Z</cp:lastPrinted>
  <dcterms:created xsi:type="dcterms:W3CDTF">2017-01-17T20:42:59Z</dcterms:created>
  <dcterms:modified xsi:type="dcterms:W3CDTF">2018-10-15T00:27:17Z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0x01010093E098A5274FB248934D8C3AA026BC8B00861324210847EB4F876BD80245C051FC</vt:lpwstr>
  </property>
  <property fmtid="{D5CDD505-2E9C-101B-9397-08002B2CF9AE}" pid="3" name="Document Type">
    <vt:lpwstr>14;#Template|0318c15e-9f7c-4e65-a0d1-a6cf20231f61</vt:lpwstr>
  </property>
</Properties>
</file>