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8" r:id="rId3"/>
    <p:sldId id="257" r:id="rId4"/>
    <p:sldId id="260" r:id="rId5"/>
    <p:sldId id="271" r:id="rId6"/>
    <p:sldId id="270" r:id="rId7"/>
    <p:sldId id="259" r:id="rId8"/>
    <p:sldId id="266" r:id="rId9"/>
    <p:sldId id="272" r:id="rId10"/>
    <p:sldId id="268" r:id="rId11"/>
    <p:sldId id="263" r:id="rId12"/>
    <p:sldId id="273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" initials="C" lastIdx="2" clrIdx="0">
    <p:extLst>
      <p:ext uri="{19B8F6BF-5375-455C-9EA6-DF929625EA0E}">
        <p15:presenceInfo xmlns:p15="http://schemas.microsoft.com/office/powerpoint/2012/main" userId="Christ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9" autoAdjust="0"/>
    <p:restoredTop sz="88319" autoAdjust="0"/>
  </p:normalViewPr>
  <p:slideViewPr>
    <p:cSldViewPr snapToGrid="0">
      <p:cViewPr varScale="1">
        <p:scale>
          <a:sx n="74" d="100"/>
          <a:sy n="74" d="100"/>
        </p:scale>
        <p:origin x="3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DA6D1-56D2-4436-95F0-30318EC77636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1AB52-AFCC-48E1-AB2D-B68262B775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43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https://knowledge.aidr.org.au/media/2149/reviewoftheinitialresponsetothe2015wyeriverjamiesontrackfire-1.pdf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AB52-AFCC-48E1-AB2D-B68262B7751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79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https://www.nhvic.org.au/documents/item/559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AB52-AFCC-48E1-AB2D-B68262B7751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255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https://www.nhvic.org.au/documents/item/559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AB52-AFCC-48E1-AB2D-B68262B7751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59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60A5E4-BEAE-4B18-B1C6-6EAAB5B0E509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45B44D-F4D6-41DC-B10C-22F0B9401C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034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60A5E4-BEAE-4B18-B1C6-6EAAB5B0E509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45B44D-F4D6-41DC-B10C-22F0B9401C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96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60A5E4-BEAE-4B18-B1C6-6EAAB5B0E509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45B44D-F4D6-41DC-B10C-22F0B9401C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98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60A5E4-BEAE-4B18-B1C6-6EAAB5B0E509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45B44D-F4D6-41DC-B10C-22F0B9401C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26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60A5E4-BEAE-4B18-B1C6-6EAAB5B0E509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45B44D-F4D6-41DC-B10C-22F0B9401C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341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60A5E4-BEAE-4B18-B1C6-6EAAB5B0E509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45B44D-F4D6-41DC-B10C-22F0B9401C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74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60A5E4-BEAE-4B18-B1C6-6EAAB5B0E509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45B44D-F4D6-41DC-B10C-22F0B9401C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72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60A5E4-BEAE-4B18-B1C6-6EAAB5B0E509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45B44D-F4D6-41DC-B10C-22F0B9401C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16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60A5E4-BEAE-4B18-B1C6-6EAAB5B0E509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45B44D-F4D6-41DC-B10C-22F0B9401C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91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60A5E4-BEAE-4B18-B1C6-6EAAB5B0E509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45B44D-F4D6-41DC-B10C-22F0B9401C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19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60A5E4-BEAE-4B18-B1C6-6EAAB5B0E509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C45B44D-F4D6-41DC-B10C-22F0B9401C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78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10082095"/>
            <a:ext cx="2863566" cy="7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2050" name="Picture 2" descr="image00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57" y="5913897"/>
            <a:ext cx="924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667066" y="6176963"/>
            <a:ext cx="924284" cy="526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05" y="6389334"/>
            <a:ext cx="936554" cy="3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3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9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2408"/>
            <a:ext cx="7772400" cy="1148044"/>
          </a:xfrm>
          <a:solidFill>
            <a:srgbClr val="FFFFFF">
              <a:alpha val="56078"/>
            </a:srgb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3200" dirty="0" smtClean="0">
                <a:solidFill>
                  <a:srgbClr val="002060"/>
                </a:solidFill>
              </a:rPr>
              <a:t>The role of </a:t>
            </a:r>
            <a:r>
              <a:rPr lang="en-AU" sz="3200" b="1" dirty="0" smtClean="0">
                <a:solidFill>
                  <a:srgbClr val="002060"/>
                </a:solidFill>
              </a:rPr>
              <a:t>Neighbourhood Houses</a:t>
            </a:r>
            <a:r>
              <a:rPr lang="en-AU" sz="3200" dirty="0" smtClean="0">
                <a:solidFill>
                  <a:srgbClr val="002060"/>
                </a:solidFill>
              </a:rPr>
              <a:t> in disaster management</a:t>
            </a:r>
            <a:endParaRPr lang="en-AU" sz="3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9786" y="2582251"/>
            <a:ext cx="5344427" cy="420832"/>
          </a:xfrm>
          <a:solidFill>
            <a:srgbClr val="FFFFFF">
              <a:alpha val="56078"/>
            </a:srgbClr>
          </a:solidFill>
        </p:spPr>
        <p:txBody>
          <a:bodyPr/>
          <a:lstStyle/>
          <a:p>
            <a:r>
              <a:rPr lang="en-AU" dirty="0" smtClean="0">
                <a:solidFill>
                  <a:srgbClr val="002060"/>
                </a:solidFill>
              </a:rPr>
              <a:t>A presentation to the Committee of Management</a:t>
            </a:r>
            <a:endParaRPr lang="en-A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336" y="143745"/>
            <a:ext cx="3827847" cy="1325563"/>
          </a:xfrm>
        </p:spPr>
        <p:txBody>
          <a:bodyPr>
            <a:normAutofit/>
          </a:bodyPr>
          <a:lstStyle/>
          <a:p>
            <a:r>
              <a:rPr lang="en-AU" sz="4000" dirty="0" smtClean="0"/>
              <a:t>How to achieve?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13" y="1469308"/>
            <a:ext cx="8095220" cy="21688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3900" dirty="0" smtClean="0"/>
              <a:t>Build and strengthen </a:t>
            </a:r>
            <a:r>
              <a:rPr lang="en-AU" sz="3900" b="1" dirty="0" smtClean="0"/>
              <a:t>relationships</a:t>
            </a:r>
            <a:r>
              <a:rPr lang="en-AU" sz="3900" dirty="0" smtClean="0"/>
              <a:t> between Neighbourhood house networks and emergency service organisations/ agencies/ council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5" y="3635627"/>
            <a:ext cx="4553338" cy="30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Example</a:t>
            </a:r>
            <a:endParaRPr lang="en-AU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0799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Buchan </a:t>
            </a:r>
            <a:r>
              <a:rPr lang="en-AU" b="1" dirty="0"/>
              <a:t>N</a:t>
            </a:r>
            <a:r>
              <a:rPr lang="en-AU" b="1" dirty="0" smtClean="0"/>
              <a:t>eighbourhood House (BNH)</a:t>
            </a:r>
          </a:p>
          <a:p>
            <a:pPr marL="0" indent="0">
              <a:buNone/>
            </a:pPr>
            <a:r>
              <a:rPr lang="en-AU" i="1" dirty="0" smtClean="0"/>
              <a:t>Alpine Fires 2003</a:t>
            </a:r>
          </a:p>
          <a:p>
            <a:pPr marL="0" indent="0">
              <a:buNone/>
            </a:pPr>
            <a:endParaRPr lang="en-AU" i="1" dirty="0" smtClean="0"/>
          </a:p>
          <a:p>
            <a:r>
              <a:rPr lang="en-AU" sz="1800" dirty="0" smtClean="0"/>
              <a:t>During two months of summer fires BNH became a ‘nerve centre’ for this isolated area and played a pivotal role in the recovery process</a:t>
            </a:r>
          </a:p>
          <a:p>
            <a:r>
              <a:rPr lang="en-AU" sz="1800" dirty="0" smtClean="0"/>
              <a:t>BNH coordinated and acted as a clearing house for donations and assistance from a variety of sources</a:t>
            </a:r>
          </a:p>
          <a:p>
            <a:r>
              <a:rPr lang="en-AU" sz="1800" dirty="0" smtClean="0"/>
              <a:t>Partnered with the local Bush Nursing Centre</a:t>
            </a:r>
          </a:p>
          <a:p>
            <a:r>
              <a:rPr lang="en-AU" sz="1800" dirty="0" smtClean="0"/>
              <a:t>Collect and tagged appliances damaged by the ash-polluted water supply, these families received compensation from the local water authority</a:t>
            </a:r>
          </a:p>
          <a:p>
            <a:r>
              <a:rPr lang="en-AU" sz="1800" dirty="0" smtClean="0"/>
              <a:t>Has since been building an accessible resource library on fire issues and prevention for the community</a:t>
            </a:r>
          </a:p>
          <a:p>
            <a:r>
              <a:rPr lang="en-AU" sz="1800" dirty="0" smtClean="0"/>
              <a:t>Has played a similar role in natural disasters since including drought and flood</a:t>
            </a:r>
            <a:endParaRPr lang="en-AU" sz="1800" dirty="0"/>
          </a:p>
        </p:txBody>
      </p:sp>
      <p:pic>
        <p:nvPicPr>
          <p:cNvPr id="5124" name="Picture 4" descr="Image result for buchan neighbourhood 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58" y="67377"/>
            <a:ext cx="2996665" cy="224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0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Example</a:t>
            </a:r>
            <a:endParaRPr lang="en-AU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07992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1800" b="1" dirty="0"/>
              <a:t>Lorne Community House (LCH)</a:t>
            </a:r>
          </a:p>
          <a:p>
            <a:pPr marL="0" indent="0">
              <a:buNone/>
            </a:pPr>
            <a:r>
              <a:rPr lang="en-AU" sz="1800" i="1" dirty="0"/>
              <a:t>Great Ocean Road Fires 2015</a:t>
            </a:r>
          </a:p>
          <a:p>
            <a:pPr marL="0" indent="0">
              <a:buNone/>
            </a:pPr>
            <a:endParaRPr lang="en-AU" sz="1800" i="1" dirty="0"/>
          </a:p>
          <a:p>
            <a:r>
              <a:rPr lang="en-AU" sz="1800" dirty="0"/>
              <a:t>In the aftermath of the Christmas Day fires that hit Wye River and Separation Creek, LCH became a safe haven, providing the community and extended community with emotional support</a:t>
            </a:r>
          </a:p>
          <a:p>
            <a:r>
              <a:rPr lang="en-AU" sz="1800" dirty="0"/>
              <a:t>LCH opened the day after the fires despite Christmas period closure, putting additional programs in place</a:t>
            </a:r>
          </a:p>
          <a:p>
            <a:r>
              <a:rPr lang="en-AU" sz="1800" dirty="0"/>
              <a:t>Effects of the fire were widespread and lasting, with community members continuing to utilise the LCH in the following 18 months as they resettled</a:t>
            </a:r>
          </a:p>
          <a:p>
            <a:r>
              <a:rPr lang="en-AU" sz="1800" dirty="0"/>
              <a:t>Formal disaster management organisations (DHHS, Red Cross and local foundations) received additional funding for emergency response, however, no funds were made available for the LCH</a:t>
            </a:r>
          </a:p>
          <a:p>
            <a:r>
              <a:rPr lang="en-AU" sz="1800" dirty="0"/>
              <a:t>LCH experienced internal issues with under-reporting of time spent on the fire, with an increase in hours each week for the first term</a:t>
            </a:r>
          </a:p>
          <a:p>
            <a:r>
              <a:rPr lang="en-AU" sz="1800" dirty="0"/>
              <a:t>A key learning is recognising the unpredictability of many different variables in planning for natural disasters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46955" r="40000"/>
          <a:stretch/>
        </p:blipFill>
        <p:spPr>
          <a:xfrm>
            <a:off x="6246637" y="92765"/>
            <a:ext cx="2751589" cy="21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029" y="375386"/>
            <a:ext cx="5059880" cy="872542"/>
          </a:xfrm>
        </p:spPr>
        <p:txBody>
          <a:bodyPr>
            <a:normAutofit/>
          </a:bodyPr>
          <a:lstStyle/>
          <a:p>
            <a:r>
              <a:rPr lang="en-AU" sz="4000" dirty="0" smtClean="0"/>
              <a:t>Proposed next steps</a:t>
            </a:r>
            <a:endParaRPr lang="en-AU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30" y="0"/>
            <a:ext cx="3167270" cy="2110366"/>
          </a:xfrm>
        </p:spPr>
      </p:pic>
      <p:sp>
        <p:nvSpPr>
          <p:cNvPr id="5" name="TextBox 4"/>
          <p:cNvSpPr txBox="1"/>
          <p:nvPr/>
        </p:nvSpPr>
        <p:spPr>
          <a:xfrm>
            <a:off x="618353" y="1928683"/>
            <a:ext cx="78012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Committee of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Approve approach for our role before, during and after a disaster </a:t>
            </a:r>
          </a:p>
          <a:p>
            <a:r>
              <a:rPr lang="en-AU" sz="2000" i="1" dirty="0"/>
              <a:t> </a:t>
            </a:r>
            <a:r>
              <a:rPr lang="en-AU" sz="2000" i="1" dirty="0" smtClean="0"/>
              <a:t>    to define what we will and will not do at these stages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Formally review and approve disaster management plan ‘Don’t Panic’ annually.</a:t>
            </a:r>
          </a:p>
          <a:p>
            <a:endParaRPr lang="en-AU" sz="2000" dirty="0" smtClean="0"/>
          </a:p>
          <a:p>
            <a:r>
              <a:rPr lang="en-AU" sz="2000" b="1" dirty="0" smtClean="0"/>
              <a:t>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Consider disaster vulnerabilities in each area and create a community education plan – share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Meet with relevant council staff member to discuss a cohesive approach to emergency preparedness</a:t>
            </a:r>
          </a:p>
        </p:txBody>
      </p:sp>
    </p:spTree>
    <p:extLst>
      <p:ext uri="{BB962C8B-B14F-4D97-AF65-F5344CB8AC3E}">
        <p14:creationId xmlns:p14="http://schemas.microsoft.com/office/powerpoint/2010/main" val="18672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964" y="211122"/>
            <a:ext cx="2846070" cy="1325563"/>
          </a:xfrm>
        </p:spPr>
        <p:txBody>
          <a:bodyPr>
            <a:normAutofit/>
          </a:bodyPr>
          <a:lstStyle/>
          <a:p>
            <a:r>
              <a:rPr lang="en-AU" sz="4000" b="1" dirty="0" smtClean="0"/>
              <a:t>Questions?</a:t>
            </a:r>
            <a:endParaRPr lang="en-AU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74" y="1410770"/>
            <a:ext cx="6022649" cy="452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47" y="42660"/>
            <a:ext cx="8303594" cy="882167"/>
          </a:xfrm>
        </p:spPr>
        <p:txBody>
          <a:bodyPr>
            <a:noAutofit/>
          </a:bodyPr>
          <a:lstStyle/>
          <a:p>
            <a:r>
              <a:rPr lang="en-AU" sz="3200" dirty="0" smtClean="0"/>
              <a:t>Impacts of disasters on the local community</a:t>
            </a:r>
            <a:endParaRPr lang="en-A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11" y="808737"/>
            <a:ext cx="2726488" cy="2033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647" y="962741"/>
            <a:ext cx="575998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2015 Wye River – Jamieson Track fire</a:t>
            </a:r>
          </a:p>
          <a:p>
            <a:r>
              <a:rPr lang="en-AU" sz="1600" dirty="0" smtClean="0"/>
              <a:t>The December 2015 Wye River bushfire has had a profound impact on the local community.</a:t>
            </a:r>
          </a:p>
          <a:p>
            <a:endParaRPr lang="en-AU" sz="1600" dirty="0"/>
          </a:p>
          <a:p>
            <a:r>
              <a:rPr lang="en-AU" sz="1600" dirty="0" smtClean="0"/>
              <a:t>The State Government’s incident review report highlights the importance of the planning and management of arrangements that ensure the safety of communities during an incident.</a:t>
            </a:r>
            <a:endParaRPr lang="en-AU" sz="1600" dirty="0"/>
          </a:p>
          <a:p>
            <a:endParaRPr lang="en-AU" sz="1600" dirty="0" smtClean="0"/>
          </a:p>
          <a:p>
            <a:r>
              <a:rPr lang="en-AU" sz="1600" dirty="0" smtClean="0"/>
              <a:t>The immediate response to ensure community safety included: 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Evacuations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Community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P</a:t>
            </a:r>
            <a:r>
              <a:rPr lang="en-AU" sz="1600" dirty="0" smtClean="0"/>
              <a:t>lanning </a:t>
            </a:r>
            <a:r>
              <a:rPr lang="en-AU" sz="1600" dirty="0"/>
              <a:t>for safety of vulnerable community </a:t>
            </a:r>
            <a:r>
              <a:rPr lang="en-AU" sz="1600" dirty="0" smtClean="0"/>
              <a:t>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</a:t>
            </a:r>
            <a:r>
              <a:rPr lang="en-AU" sz="1600" dirty="0" smtClean="0"/>
              <a:t>rranging </a:t>
            </a:r>
            <a:r>
              <a:rPr lang="en-AU" sz="1600" dirty="0"/>
              <a:t>relief </a:t>
            </a:r>
            <a:r>
              <a:rPr lang="en-AU" sz="1600" dirty="0" smtClean="0"/>
              <a:t>centres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r>
              <a:rPr lang="en-AU" sz="1600" dirty="0" smtClean="0"/>
              <a:t>Local government and DHHS manage and coordinate recovery services. These are ongoing by the Colac Otway Shire through ‘</a:t>
            </a:r>
            <a:r>
              <a:rPr lang="en-AU" sz="1600" dirty="0" err="1" smtClean="0"/>
              <a:t>WyeSep</a:t>
            </a:r>
            <a:r>
              <a:rPr lang="en-AU" sz="1600" dirty="0" smtClean="0"/>
              <a:t> Connect’.</a:t>
            </a:r>
          </a:p>
          <a:p>
            <a:endParaRPr lang="en-AU" sz="1600" dirty="0"/>
          </a:p>
          <a:p>
            <a:r>
              <a:rPr lang="en-AU" sz="1600" dirty="0" smtClean="0"/>
              <a:t>A community group recovery survey found access to courses on emergency management and community noticeboards are amongst the priorities for the recovering community.</a:t>
            </a:r>
            <a:endParaRPr lang="en-AU" sz="1600" dirty="0"/>
          </a:p>
        </p:txBody>
      </p:sp>
      <p:pic>
        <p:nvPicPr>
          <p:cNvPr id="2050" name="Picture 2" descr="http://www.abc.net.au/news/image/7054262-3x2-700x4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40" y="2918340"/>
            <a:ext cx="2725959" cy="181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566" y="406667"/>
            <a:ext cx="8192302" cy="79649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Where do Neighbourhood Houses fit in?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35" y="1732546"/>
            <a:ext cx="8394433" cy="4649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Given the increasing regularity and severity of natural disasters, developing Australia’s capacity to </a:t>
            </a:r>
            <a:r>
              <a:rPr lang="en-AU" b="1" dirty="0"/>
              <a:t>withstand and recover </a:t>
            </a:r>
            <a:r>
              <a:rPr lang="en-AU" dirty="0"/>
              <a:t>from them is critical.</a:t>
            </a:r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r>
              <a:rPr lang="en-AU" sz="2000" dirty="0" smtClean="0"/>
              <a:t>The National Strategy for Disaster Resilience states that </a:t>
            </a:r>
            <a:r>
              <a:rPr lang="en-AU" sz="2000" i="1" dirty="0" smtClean="0"/>
              <a:t>“</a:t>
            </a:r>
            <a:r>
              <a:rPr lang="en-AU" i="1" dirty="0"/>
              <a:t>community organisations are at the forefront of strengthening disaster resilience in </a:t>
            </a:r>
            <a:r>
              <a:rPr lang="en-AU" i="1" dirty="0" smtClean="0"/>
              <a:t>Australia</a:t>
            </a:r>
            <a:r>
              <a:rPr lang="en-AU" i="1" dirty="0"/>
              <a:t> </a:t>
            </a:r>
            <a:r>
              <a:rPr lang="en-AU" i="1" dirty="0" smtClean="0"/>
              <a:t>as it </a:t>
            </a:r>
            <a:r>
              <a:rPr lang="en-AU" i="1" dirty="0"/>
              <a:t>is to them that Australians often turn for support or </a:t>
            </a:r>
            <a:r>
              <a:rPr lang="en-AU" i="1" dirty="0" smtClean="0"/>
              <a:t>advice”.</a:t>
            </a:r>
            <a:endParaRPr lang="en-AU" sz="2000" i="1" dirty="0" smtClean="0"/>
          </a:p>
          <a:p>
            <a:pPr marL="0" indent="0">
              <a:buNone/>
            </a:pPr>
            <a:r>
              <a:rPr lang="en-AU" sz="2000" b="1" u="sng" dirty="0" smtClean="0"/>
              <a:t>Neighbourhood Houses are an example of such an organisation.</a:t>
            </a:r>
          </a:p>
          <a:p>
            <a:pPr marL="0" indent="0">
              <a:buNone/>
            </a:pPr>
            <a:endParaRPr lang="en-AU" sz="2000" dirty="0" smtClean="0"/>
          </a:p>
          <a:p>
            <a:r>
              <a:rPr lang="en-AU" sz="2000" dirty="0" smtClean="0"/>
              <a:t>NHs </a:t>
            </a:r>
            <a:r>
              <a:rPr lang="en-AU" sz="2000" dirty="0"/>
              <a:t>are </a:t>
            </a:r>
            <a:r>
              <a:rPr lang="en-AU" sz="2000" b="1" dirty="0"/>
              <a:t>informal, non-threatening and nurturing </a:t>
            </a:r>
            <a:r>
              <a:rPr lang="en-AU" sz="2000" dirty="0" smtClean="0"/>
              <a:t>environments</a:t>
            </a:r>
          </a:p>
          <a:p>
            <a:r>
              <a:rPr lang="en-AU" sz="2000" dirty="0" smtClean="0"/>
              <a:t>NHs are </a:t>
            </a:r>
            <a:r>
              <a:rPr lang="en-AU" sz="2000" b="1" dirty="0" smtClean="0"/>
              <a:t>connected</a:t>
            </a:r>
            <a:r>
              <a:rPr lang="en-AU" sz="2000" dirty="0" smtClean="0"/>
              <a:t> to their local communities – including </a:t>
            </a:r>
            <a:r>
              <a:rPr lang="en-AU" sz="2000" b="1" dirty="0" smtClean="0"/>
              <a:t>isolated and vulnerable</a:t>
            </a:r>
            <a:r>
              <a:rPr lang="en-AU" sz="2000" dirty="0" smtClean="0"/>
              <a:t> members</a:t>
            </a:r>
          </a:p>
          <a:p>
            <a:r>
              <a:rPr lang="en-AU" sz="2000" dirty="0" smtClean="0"/>
              <a:t>NHs </a:t>
            </a:r>
            <a:r>
              <a:rPr lang="en-AU" dirty="0" smtClean="0"/>
              <a:t>can</a:t>
            </a:r>
            <a:r>
              <a:rPr lang="en-AU" sz="2000" dirty="0" smtClean="0"/>
              <a:t> </a:t>
            </a:r>
            <a:r>
              <a:rPr lang="en-AU" sz="2000" b="1" dirty="0" smtClean="0"/>
              <a:t>connect people to services</a:t>
            </a:r>
          </a:p>
        </p:txBody>
      </p:sp>
    </p:spTree>
    <p:extLst>
      <p:ext uri="{BB962C8B-B14F-4D97-AF65-F5344CB8AC3E}">
        <p14:creationId xmlns:p14="http://schemas.microsoft.com/office/powerpoint/2010/main" val="42266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73" y="76368"/>
            <a:ext cx="7362053" cy="1325563"/>
          </a:xfrm>
        </p:spPr>
        <p:txBody>
          <a:bodyPr>
            <a:normAutofit/>
          </a:bodyPr>
          <a:lstStyle/>
          <a:p>
            <a:r>
              <a:rPr lang="en-AU" sz="4000" dirty="0" smtClean="0"/>
              <a:t>Unique capacities </a:t>
            </a:r>
            <a:r>
              <a:rPr lang="en-AU" sz="4000" dirty="0" smtClean="0"/>
              <a:t>and </a:t>
            </a:r>
            <a:r>
              <a:rPr lang="en-AU" sz="4000" dirty="0" smtClean="0"/>
              <a:t>capabilities</a:t>
            </a:r>
            <a:endParaRPr lang="en-AU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315" y="1469309"/>
            <a:ext cx="8903367" cy="461385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2400" dirty="0" smtClean="0"/>
              <a:t>Neighbourhood houses: </a:t>
            </a:r>
          </a:p>
          <a:p>
            <a:pPr marL="0" indent="0">
              <a:lnSpc>
                <a:spcPct val="120000"/>
              </a:lnSpc>
              <a:buNone/>
            </a:pPr>
            <a:endParaRPr lang="en-AU" sz="24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AU" sz="2400" dirty="0" smtClean="0"/>
              <a:t>Provide and distribute information on services available to the community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AU" sz="2400" dirty="0" smtClean="0"/>
              <a:t> Provide interaction, support and contact for transitioning population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AU" sz="2400" dirty="0"/>
              <a:t> </a:t>
            </a:r>
            <a:r>
              <a:rPr lang="en-AU" sz="2400" dirty="0" smtClean="0"/>
              <a:t>Have a trusting relationship with the community and </a:t>
            </a:r>
            <a:r>
              <a:rPr lang="en-AU" sz="2400" dirty="0"/>
              <a:t>u</a:t>
            </a:r>
            <a:r>
              <a:rPr lang="en-AU" sz="2400" dirty="0" smtClean="0"/>
              <a:t>nderstand needs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AU" sz="2400" dirty="0" smtClean="0"/>
              <a:t> Provide a safe and comfortable space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AU" sz="2400" dirty="0" smtClean="0"/>
              <a:t> Facilitate relationship building through meetings and activities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AU" sz="2400" dirty="0" smtClean="0"/>
              <a:t> Have recurrent funding ensuring continuity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AU" sz="2400" dirty="0" smtClean="0"/>
              <a:t> Are flexible and responsive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70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0" y="1472665"/>
            <a:ext cx="7610575" cy="4665797"/>
          </a:xfrm>
        </p:spPr>
        <p:txBody>
          <a:bodyPr/>
          <a:lstStyle/>
          <a:p>
            <a:pPr marL="0" indent="0" algn="ctr">
              <a:buNone/>
            </a:pPr>
            <a:r>
              <a:rPr lang="en-AU" sz="3600" dirty="0" smtClean="0"/>
              <a:t>These are all important factors of </a:t>
            </a:r>
            <a:r>
              <a:rPr lang="en-AU" sz="3600" b="1" dirty="0" smtClean="0"/>
              <a:t>community resilience</a:t>
            </a:r>
            <a:r>
              <a:rPr lang="en-AU" sz="3600" dirty="0" smtClean="0"/>
              <a:t>.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 smtClean="0"/>
          </a:p>
          <a:p>
            <a:pPr marL="0" indent="0" algn="ctr">
              <a:buNone/>
            </a:pPr>
            <a:r>
              <a:rPr lang="en-AU" sz="2400" dirty="0" smtClean="0"/>
              <a:t>Building and growing these services by ensuring NHs are prepared and able to respond to natural disasters will enable continued </a:t>
            </a:r>
            <a:r>
              <a:rPr lang="en-AU" sz="2400" u="sng" dirty="0" smtClean="0"/>
              <a:t>community support</a:t>
            </a:r>
            <a:r>
              <a:rPr lang="en-AU" sz="2400" dirty="0" smtClean="0"/>
              <a:t>, especially for vulnerable members.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26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5409"/>
          </a:xfrm>
        </p:spPr>
        <p:txBody>
          <a:bodyPr>
            <a:normAutofit/>
          </a:bodyPr>
          <a:lstStyle/>
          <a:p>
            <a:r>
              <a:rPr lang="en-AU" sz="2400" dirty="0" smtClean="0"/>
              <a:t>Community Engagement Model for Emergency Management</a:t>
            </a:r>
            <a:endParaRPr lang="en-AU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71" y="1488741"/>
            <a:ext cx="4648679" cy="4351338"/>
          </a:xfrm>
        </p:spPr>
      </p:pic>
      <p:sp>
        <p:nvSpPr>
          <p:cNvPr id="5" name="Rectangle 4"/>
          <p:cNvSpPr/>
          <p:nvPr/>
        </p:nvSpPr>
        <p:spPr>
          <a:xfrm>
            <a:off x="389822" y="1488741"/>
            <a:ext cx="31618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dirty="0"/>
              <a:t>National Strategy for Disaster Resilience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emphasises community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and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importance of understanding the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diversity, needs, strengths and vulnerabilities within communities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A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Neighbourhood Houses engage with and understand the communities where they are located – this local knowledge is extremely </a:t>
            </a:r>
            <a:r>
              <a:rPr lang="en-A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valuable</a:t>
            </a:r>
            <a:r>
              <a:rPr lang="en-A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in emergency preparation, response and recovery.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61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053" y="365127"/>
            <a:ext cx="5521893" cy="1325563"/>
          </a:xfrm>
        </p:spPr>
        <p:txBody>
          <a:bodyPr>
            <a:normAutofit/>
          </a:bodyPr>
          <a:lstStyle/>
          <a:p>
            <a:r>
              <a:rPr lang="en-AU" sz="3600" dirty="0" smtClean="0"/>
              <a:t>Disaster Management Cycle</a:t>
            </a:r>
            <a:endParaRPr lang="en-A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57" b="14502"/>
          <a:stretch/>
        </p:blipFill>
        <p:spPr>
          <a:xfrm>
            <a:off x="1567248" y="1690690"/>
            <a:ext cx="6009502" cy="3938135"/>
          </a:xfrm>
          <a:prstGeom prst="rect">
            <a:avLst/>
          </a:prstGeom>
          <a:ln w="1079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07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025" y="191872"/>
            <a:ext cx="7886700" cy="1011287"/>
          </a:xfrm>
        </p:spPr>
        <p:txBody>
          <a:bodyPr>
            <a:normAutofit/>
          </a:bodyPr>
          <a:lstStyle/>
          <a:p>
            <a:r>
              <a:rPr lang="en-AU" sz="4000" dirty="0" smtClean="0"/>
              <a:t>Strengthening our role in </a:t>
            </a:r>
            <a:r>
              <a:rPr lang="en-AU" sz="4000" b="1" dirty="0" smtClean="0"/>
              <a:t>preparation</a:t>
            </a:r>
            <a:endParaRPr lang="en-AU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2072" y="1203159"/>
            <a:ext cx="8460606" cy="5293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 smtClean="0"/>
              <a:t>Education</a:t>
            </a:r>
            <a:r>
              <a:rPr lang="en-AU" dirty="0" smtClean="0"/>
              <a:t> of community </a:t>
            </a:r>
          </a:p>
          <a:p>
            <a:pPr lvl="1"/>
            <a:r>
              <a:rPr lang="en-AU" sz="2000" dirty="0" smtClean="0"/>
              <a:t>The CFA provides community awareness, education and safety programs and well as education resources</a:t>
            </a:r>
          </a:p>
          <a:p>
            <a:pPr lvl="1"/>
            <a:r>
              <a:rPr lang="en-AU" sz="2000" dirty="0" smtClean="0"/>
              <a:t>Red Cross </a:t>
            </a:r>
            <a:r>
              <a:rPr lang="en-AU" sz="2000" dirty="0" err="1" smtClean="0"/>
              <a:t>REDiPlan</a:t>
            </a:r>
            <a:r>
              <a:rPr lang="en-AU" sz="2000" dirty="0" smtClean="0"/>
              <a:t> session</a:t>
            </a:r>
          </a:p>
          <a:p>
            <a:pPr lvl="1"/>
            <a:r>
              <a:rPr lang="en-AU" sz="2000" dirty="0" smtClean="0"/>
              <a:t>DEPI Fire Learning Network Program</a:t>
            </a:r>
          </a:p>
          <a:p>
            <a:pPr lvl="1"/>
            <a:r>
              <a:rPr lang="en-AU" sz="2000" dirty="0" smtClean="0"/>
              <a:t>Incorporate into other training e.g. </a:t>
            </a:r>
            <a:r>
              <a:rPr lang="en-AU" sz="2000" dirty="0"/>
              <a:t>b</a:t>
            </a:r>
            <a:r>
              <a:rPr lang="en-AU" sz="2000" dirty="0" smtClean="0"/>
              <a:t>asic computer skills (fire safety)</a:t>
            </a:r>
          </a:p>
          <a:p>
            <a:pPr lvl="1"/>
            <a:r>
              <a:rPr lang="en-AU" sz="2000" dirty="0" smtClean="0"/>
              <a:t>SES Fact Sheets</a:t>
            </a:r>
          </a:p>
          <a:p>
            <a:pPr lvl="1"/>
            <a:r>
              <a:rPr lang="en-AU" sz="2000" dirty="0" smtClean="0"/>
              <a:t>Take part in council emergency management training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Reach out and </a:t>
            </a:r>
            <a:r>
              <a:rPr lang="en-AU" u="sng" dirty="0" smtClean="0"/>
              <a:t>link</a:t>
            </a:r>
            <a:r>
              <a:rPr lang="en-AU" dirty="0" smtClean="0"/>
              <a:t> to other agencies</a:t>
            </a:r>
          </a:p>
          <a:p>
            <a:pPr lvl="1"/>
            <a:r>
              <a:rPr lang="en-AU" sz="2000" dirty="0" smtClean="0"/>
              <a:t>Such as: CFA, SES, Red Cross, Local Council</a:t>
            </a:r>
          </a:p>
          <a:p>
            <a:pPr lvl="1"/>
            <a:r>
              <a:rPr lang="en-AU" sz="2000" dirty="0" smtClean="0"/>
              <a:t>Foster cross-membership and volunteering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Formalise role through EMP – as a link between community and State level ‘command and control’ emergency services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9100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98" y="191872"/>
            <a:ext cx="8345102" cy="1011287"/>
          </a:xfrm>
        </p:spPr>
        <p:txBody>
          <a:bodyPr>
            <a:normAutofit/>
          </a:bodyPr>
          <a:lstStyle/>
          <a:p>
            <a:r>
              <a:rPr lang="en-AU" sz="3200" dirty="0" smtClean="0"/>
              <a:t>Strengthening our role in </a:t>
            </a:r>
            <a:r>
              <a:rPr lang="en-AU" sz="3200" b="1" dirty="0" smtClean="0"/>
              <a:t>response and recovery</a:t>
            </a:r>
            <a:endParaRPr lang="en-AU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4696" y="1268826"/>
            <a:ext cx="7886700" cy="51285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Provide access to building - create a MOU between the NH, other NHs, and</a:t>
            </a:r>
          </a:p>
          <a:p>
            <a:pPr marL="0" indent="0">
              <a:buNone/>
            </a:pPr>
            <a:r>
              <a:rPr lang="en-AU" dirty="0" smtClean="0"/>
              <a:t>the building owner (usually local government)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Communication of critical information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Information to emergency services about </a:t>
            </a:r>
          </a:p>
          <a:p>
            <a:pPr marL="0" indent="0">
              <a:buNone/>
            </a:pPr>
            <a:r>
              <a:rPr lang="en-AU" smtClean="0"/>
              <a:t>community needs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Information on services to community</a:t>
            </a:r>
          </a:p>
          <a:p>
            <a:r>
              <a:rPr lang="en-AU" dirty="0" smtClean="0"/>
              <a:t>Be aware of issues such as family </a:t>
            </a:r>
          </a:p>
          <a:p>
            <a:pPr marL="0" indent="0">
              <a:buNone/>
            </a:pPr>
            <a:r>
              <a:rPr lang="en-AU" dirty="0" smtClean="0"/>
              <a:t>violence after a disaster and post </a:t>
            </a:r>
          </a:p>
          <a:p>
            <a:pPr marL="0" indent="0">
              <a:buNone/>
            </a:pPr>
            <a:r>
              <a:rPr lang="en-AU" dirty="0" smtClean="0"/>
              <a:t>traumatic stress disorder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Support and listening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Share experiences between NHs</a:t>
            </a:r>
          </a:p>
        </p:txBody>
      </p:sp>
      <p:pic>
        <p:nvPicPr>
          <p:cNvPr id="4098" name="Picture 2" descr="Free stock photo of man, person, couple,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75" y="2953952"/>
            <a:ext cx="4087428" cy="272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944</Words>
  <Application>Microsoft Office PowerPoint</Application>
  <PresentationFormat>On-screen Show (4:3)</PresentationFormat>
  <Paragraphs>117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The role of Neighbourhood Houses in disaster management</vt:lpstr>
      <vt:lpstr>Impacts of disasters on the local community</vt:lpstr>
      <vt:lpstr>Where do Neighbourhood Houses fit in?</vt:lpstr>
      <vt:lpstr>Unique capacities and capabilities</vt:lpstr>
      <vt:lpstr>PowerPoint Presentation</vt:lpstr>
      <vt:lpstr>Community Engagement Model for Emergency Management</vt:lpstr>
      <vt:lpstr>Disaster Management Cycle</vt:lpstr>
      <vt:lpstr>Strengthening our role in preparation</vt:lpstr>
      <vt:lpstr>Strengthening our role in response and recovery</vt:lpstr>
      <vt:lpstr>How to achieve?</vt:lpstr>
      <vt:lpstr>Example</vt:lpstr>
      <vt:lpstr>Example</vt:lpstr>
      <vt:lpstr>Proposed next steps</vt:lpstr>
      <vt:lpstr>Questions?</vt:lpstr>
    </vt:vector>
  </TitlesOfParts>
  <Company>Arup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Neighbourhood Houses in disaster management</dc:title>
  <dc:creator>Amy Cox</dc:creator>
  <cp:lastModifiedBy>Luke Sarsons</cp:lastModifiedBy>
  <cp:revision>30</cp:revision>
  <dcterms:created xsi:type="dcterms:W3CDTF">2017-09-13T04:53:26Z</dcterms:created>
  <dcterms:modified xsi:type="dcterms:W3CDTF">2017-11-02T22:13:02Z</dcterms:modified>
</cp:coreProperties>
</file>